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4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7" r:id="rId10"/>
    <p:sldId id="269" r:id="rId11"/>
    <p:sldId id="270" r:id="rId12"/>
    <p:sldId id="273" r:id="rId13"/>
    <p:sldId id="272" r:id="rId14"/>
    <p:sldId id="271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7" r:id="rId27"/>
    <p:sldId id="286" r:id="rId28"/>
    <p:sldId id="285" r:id="rId29"/>
    <p:sldId id="288" r:id="rId30"/>
    <p:sldId id="289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0" r:id="rId51"/>
    <p:sldId id="311" r:id="rId52"/>
    <p:sldId id="312" r:id="rId53"/>
    <p:sldId id="313" r:id="rId54"/>
    <p:sldId id="314" r:id="rId55"/>
    <p:sldId id="315" r:id="rId56"/>
    <p:sldId id="316" r:id="rId57"/>
    <p:sldId id="317" r:id="rId58"/>
    <p:sldId id="318" r:id="rId59"/>
    <p:sldId id="319" r:id="rId60"/>
    <p:sldId id="320" r:id="rId61"/>
    <p:sldId id="321" r:id="rId62"/>
    <p:sldId id="322" r:id="rId63"/>
    <p:sldId id="323" r:id="rId64"/>
    <p:sldId id="324" r:id="rId65"/>
    <p:sldId id="325" r:id="rId66"/>
    <p:sldId id="326" r:id="rId67"/>
    <p:sldId id="327" r:id="rId68"/>
    <p:sldId id="328" r:id="rId69"/>
    <p:sldId id="329" r:id="rId70"/>
    <p:sldId id="330" r:id="rId71"/>
    <p:sldId id="331" r:id="rId72"/>
    <p:sldId id="332" r:id="rId73"/>
    <p:sldId id="333" r:id="rId74"/>
    <p:sldId id="334" r:id="rId75"/>
    <p:sldId id="335" r:id="rId76"/>
    <p:sldId id="336" r:id="rId77"/>
    <p:sldId id="337" r:id="rId78"/>
    <p:sldId id="338" r:id="rId79"/>
    <p:sldId id="339" r:id="rId80"/>
    <p:sldId id="340" r:id="rId81"/>
    <p:sldId id="341" r:id="rId82"/>
    <p:sldId id="342" r:id="rId83"/>
    <p:sldId id="343" r:id="rId84"/>
    <p:sldId id="344" r:id="rId85"/>
    <p:sldId id="345" r:id="rId86"/>
    <p:sldId id="346" r:id="rId87"/>
    <p:sldId id="347" r:id="rId88"/>
    <p:sldId id="348" r:id="rId89"/>
    <p:sldId id="349" r:id="rId90"/>
    <p:sldId id="350" r:id="rId91"/>
    <p:sldId id="351" r:id="rId92"/>
    <p:sldId id="352" r:id="rId93"/>
    <p:sldId id="353" r:id="rId94"/>
    <p:sldId id="354" r:id="rId95"/>
    <p:sldId id="355" r:id="rId96"/>
    <p:sldId id="356" r:id="rId97"/>
    <p:sldId id="357" r:id="rId98"/>
    <p:sldId id="358" r:id="rId99"/>
    <p:sldId id="359" r:id="rId100"/>
    <p:sldId id="360" r:id="rId101"/>
    <p:sldId id="361" r:id="rId102"/>
    <p:sldId id="362" r:id="rId103"/>
    <p:sldId id="363" r:id="rId104"/>
    <p:sldId id="364" r:id="rId105"/>
    <p:sldId id="365" r:id="rId106"/>
    <p:sldId id="366" r:id="rId107"/>
    <p:sldId id="367" r:id="rId108"/>
    <p:sldId id="368" r:id="rId109"/>
    <p:sldId id="369" r:id="rId110"/>
    <p:sldId id="370" r:id="rId111"/>
    <p:sldId id="371" r:id="rId112"/>
    <p:sldId id="372" r:id="rId113"/>
    <p:sldId id="373" r:id="rId114"/>
    <p:sldId id="374" r:id="rId115"/>
    <p:sldId id="375" r:id="rId116"/>
    <p:sldId id="376" r:id="rId117"/>
    <p:sldId id="377" r:id="rId118"/>
    <p:sldId id="380" r:id="rId119"/>
    <p:sldId id="379" r:id="rId120"/>
    <p:sldId id="378" r:id="rId121"/>
    <p:sldId id="381" r:id="rId122"/>
    <p:sldId id="382" r:id="rId123"/>
    <p:sldId id="383" r:id="rId124"/>
    <p:sldId id="384" r:id="rId125"/>
    <p:sldId id="385" r:id="rId126"/>
    <p:sldId id="386" r:id="rId127"/>
    <p:sldId id="387" r:id="rId128"/>
    <p:sldId id="388" r:id="rId129"/>
    <p:sldId id="389" r:id="rId130"/>
    <p:sldId id="390" r:id="rId131"/>
    <p:sldId id="391" r:id="rId132"/>
    <p:sldId id="392" r:id="rId1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C5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notesMaster" Target="notesMasters/notesMaster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presProps" Target="pres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7C7C5A-FF4E-4689-BF1B-3AC2B862E7FF}" type="doc">
      <dgm:prSet loTypeId="urn:microsoft.com/office/officeart/2005/8/layout/radial1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B13797EA-CC7B-49E9-9C75-7D18E762213F}">
      <dgm:prSet phldrT="[Text]" phldr="0"/>
      <dgm:spPr/>
      <dgm:t>
        <a:bodyPr/>
        <a:lstStyle/>
        <a:p>
          <a:r>
            <a:rPr lang="en-US" dirty="0"/>
            <a:t>Java</a:t>
          </a:r>
        </a:p>
      </dgm:t>
    </dgm:pt>
    <dgm:pt modelId="{E4578391-6B29-4940-9F71-D3CFF76E3F83}" type="parTrans" cxnId="{C6BB137E-9497-41AE-B8C8-66BC654E6371}">
      <dgm:prSet/>
      <dgm:spPr/>
      <dgm:t>
        <a:bodyPr/>
        <a:lstStyle/>
        <a:p>
          <a:endParaRPr lang="en-US"/>
        </a:p>
      </dgm:t>
    </dgm:pt>
    <dgm:pt modelId="{65CAEFA4-C47B-417F-BDC5-D45EDE68CEE5}" type="sibTrans" cxnId="{C6BB137E-9497-41AE-B8C8-66BC654E6371}">
      <dgm:prSet/>
      <dgm:spPr/>
      <dgm:t>
        <a:bodyPr/>
        <a:lstStyle/>
        <a:p>
          <a:endParaRPr lang="en-US"/>
        </a:p>
      </dgm:t>
    </dgm:pt>
    <dgm:pt modelId="{DDD08C0D-0C1F-42DA-B7DE-6E1D0971FF58}">
      <dgm:prSet phldrT="[Text]" phldr="0"/>
      <dgm:spPr/>
      <dgm:t>
        <a:bodyPr/>
        <a:lstStyle/>
        <a:p>
          <a:r>
            <a:rPr lang="en-US" dirty="0"/>
            <a:t>Object Oriented</a:t>
          </a:r>
        </a:p>
      </dgm:t>
    </dgm:pt>
    <dgm:pt modelId="{1DE66A48-0AC4-4C0F-A210-B3E5F79D844D}" type="parTrans" cxnId="{24317258-9BD2-456A-8C34-3421BFA0D407}">
      <dgm:prSet/>
      <dgm:spPr/>
      <dgm:t>
        <a:bodyPr/>
        <a:lstStyle/>
        <a:p>
          <a:endParaRPr lang="en-US"/>
        </a:p>
      </dgm:t>
    </dgm:pt>
    <dgm:pt modelId="{847FF4EF-35E5-40D9-AD5E-DCAC7F282FEB}" type="sibTrans" cxnId="{24317258-9BD2-456A-8C34-3421BFA0D407}">
      <dgm:prSet/>
      <dgm:spPr/>
      <dgm:t>
        <a:bodyPr/>
        <a:lstStyle/>
        <a:p>
          <a:endParaRPr lang="en-US"/>
        </a:p>
      </dgm:t>
    </dgm:pt>
    <dgm:pt modelId="{95415AEA-CDA8-435F-93B5-21AD65BB92FF}">
      <dgm:prSet phldrT="[Text]" phldr="0"/>
      <dgm:spPr/>
      <dgm:t>
        <a:bodyPr/>
        <a:lstStyle/>
        <a:p>
          <a:r>
            <a:rPr lang="en-US" dirty="0"/>
            <a:t>Platform Independent</a:t>
          </a:r>
        </a:p>
      </dgm:t>
    </dgm:pt>
    <dgm:pt modelId="{78C89E59-C1A0-44AC-9C96-2641DF5EDAA6}" type="parTrans" cxnId="{1747F505-4DEC-4C5B-B4B6-6865E4110240}">
      <dgm:prSet/>
      <dgm:spPr/>
      <dgm:t>
        <a:bodyPr/>
        <a:lstStyle/>
        <a:p>
          <a:endParaRPr lang="en-US"/>
        </a:p>
      </dgm:t>
    </dgm:pt>
    <dgm:pt modelId="{39095D08-415F-4F06-8683-8FAE112207ED}" type="sibTrans" cxnId="{1747F505-4DEC-4C5B-B4B6-6865E4110240}">
      <dgm:prSet/>
      <dgm:spPr/>
      <dgm:t>
        <a:bodyPr/>
        <a:lstStyle/>
        <a:p>
          <a:endParaRPr lang="en-US"/>
        </a:p>
      </dgm:t>
    </dgm:pt>
    <dgm:pt modelId="{7D5F5126-4EDF-45CF-9BB9-DC07C60865FF}">
      <dgm:prSet phldrT="[Text]" phldr="0"/>
      <dgm:spPr/>
      <dgm:t>
        <a:bodyPr/>
        <a:lstStyle/>
        <a:p>
          <a:r>
            <a:rPr lang="en-US" dirty="0"/>
            <a:t>Distributed</a:t>
          </a:r>
        </a:p>
      </dgm:t>
    </dgm:pt>
    <dgm:pt modelId="{E68502FC-C9B6-4407-85DA-E7DF1D6A04BF}" type="parTrans" cxnId="{90837739-318C-4BF5-8865-1C4DBB30C2BA}">
      <dgm:prSet/>
      <dgm:spPr/>
      <dgm:t>
        <a:bodyPr/>
        <a:lstStyle/>
        <a:p>
          <a:endParaRPr lang="en-US"/>
        </a:p>
      </dgm:t>
    </dgm:pt>
    <dgm:pt modelId="{02FF049F-BDD0-4188-ADAC-E788EA9D0EB6}" type="sibTrans" cxnId="{90837739-318C-4BF5-8865-1C4DBB30C2BA}">
      <dgm:prSet/>
      <dgm:spPr/>
      <dgm:t>
        <a:bodyPr/>
        <a:lstStyle/>
        <a:p>
          <a:endParaRPr lang="en-US"/>
        </a:p>
      </dgm:t>
    </dgm:pt>
    <dgm:pt modelId="{B68FEBDB-8F08-4594-BF7A-00B34AF55007}">
      <dgm:prSet phldrT="[Text]" phldr="0"/>
      <dgm:spPr/>
      <dgm:t>
        <a:bodyPr/>
        <a:lstStyle/>
        <a:p>
          <a:r>
            <a:rPr lang="en-US" dirty="0"/>
            <a:t>Multi-threads</a:t>
          </a:r>
        </a:p>
      </dgm:t>
    </dgm:pt>
    <dgm:pt modelId="{BE797724-0242-4D7D-82B2-016CDD1E6352}" type="parTrans" cxnId="{F846451C-6D03-49F1-AA2D-36193B218DDA}">
      <dgm:prSet/>
      <dgm:spPr/>
      <dgm:t>
        <a:bodyPr/>
        <a:lstStyle/>
        <a:p>
          <a:endParaRPr lang="en-US"/>
        </a:p>
      </dgm:t>
    </dgm:pt>
    <dgm:pt modelId="{B4445455-AFD6-4269-BBA8-17E2DD7A4ED0}" type="sibTrans" cxnId="{F846451C-6D03-49F1-AA2D-36193B218DDA}">
      <dgm:prSet/>
      <dgm:spPr/>
      <dgm:t>
        <a:bodyPr/>
        <a:lstStyle/>
        <a:p>
          <a:endParaRPr lang="en-US"/>
        </a:p>
      </dgm:t>
    </dgm:pt>
    <dgm:pt modelId="{F9079AB1-E458-4EF2-AB17-CB7A872ED327}">
      <dgm:prSet phldrT="[Text]" phldr="0"/>
      <dgm:spPr/>
      <dgm:t>
        <a:bodyPr/>
        <a:lstStyle/>
        <a:p>
          <a:r>
            <a:rPr lang="en-US" dirty="0"/>
            <a:t>Simple</a:t>
          </a:r>
        </a:p>
      </dgm:t>
    </dgm:pt>
    <dgm:pt modelId="{54AC2689-35BE-40B7-9543-01FCF83B937F}" type="parTrans" cxnId="{1C47EADD-D4DD-4105-A01D-274BD06E04CF}">
      <dgm:prSet/>
      <dgm:spPr/>
      <dgm:t>
        <a:bodyPr/>
        <a:lstStyle/>
        <a:p>
          <a:endParaRPr lang="en-US"/>
        </a:p>
      </dgm:t>
    </dgm:pt>
    <dgm:pt modelId="{69E97D8E-C0CD-46F4-9C4C-25CAC77897C4}" type="sibTrans" cxnId="{1C47EADD-D4DD-4105-A01D-274BD06E04CF}">
      <dgm:prSet/>
      <dgm:spPr/>
      <dgm:t>
        <a:bodyPr/>
        <a:lstStyle/>
        <a:p>
          <a:endParaRPr lang="en-US"/>
        </a:p>
      </dgm:t>
    </dgm:pt>
    <dgm:pt modelId="{A05945EA-8B81-431B-BA27-71D476F2A129}">
      <dgm:prSet phldrT="[Text]" phldr="0"/>
      <dgm:spPr/>
      <dgm:t>
        <a:bodyPr/>
        <a:lstStyle/>
        <a:p>
          <a:r>
            <a:rPr lang="en-US" dirty="0"/>
            <a:t>Secured</a:t>
          </a:r>
        </a:p>
      </dgm:t>
    </dgm:pt>
    <dgm:pt modelId="{A40D5708-581F-4CDB-8CF0-74E9782265E7}" type="parTrans" cxnId="{C0235028-B7B0-49F0-BA47-771D7A1C94D3}">
      <dgm:prSet/>
      <dgm:spPr/>
      <dgm:t>
        <a:bodyPr/>
        <a:lstStyle/>
        <a:p>
          <a:endParaRPr lang="en-US"/>
        </a:p>
      </dgm:t>
    </dgm:pt>
    <dgm:pt modelId="{F7AE97E1-EE4D-48B2-A475-16441DCF2A28}" type="sibTrans" cxnId="{C0235028-B7B0-49F0-BA47-771D7A1C94D3}">
      <dgm:prSet/>
      <dgm:spPr/>
      <dgm:t>
        <a:bodyPr/>
        <a:lstStyle/>
        <a:p>
          <a:endParaRPr lang="en-US"/>
        </a:p>
      </dgm:t>
    </dgm:pt>
    <dgm:pt modelId="{A772BDD1-1FA9-4A93-96F0-4F5A37D95E18}" type="pres">
      <dgm:prSet presAssocID="{7D7C7C5A-FF4E-4689-BF1B-3AC2B862E7FF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E124D923-C818-4FB3-A592-70E31804AC5A}" type="pres">
      <dgm:prSet presAssocID="{B13797EA-CC7B-49E9-9C75-7D18E762213F}" presName="centerShape" presStyleLbl="node0" presStyleIdx="0" presStyleCnt="1"/>
      <dgm:spPr/>
    </dgm:pt>
    <dgm:pt modelId="{F97E687F-7965-4470-8681-1EBDAE0CF63E}" type="pres">
      <dgm:prSet presAssocID="{1DE66A48-0AC4-4C0F-A210-B3E5F79D844D}" presName="Name9" presStyleLbl="parChTrans1D2" presStyleIdx="0" presStyleCnt="6"/>
      <dgm:spPr/>
    </dgm:pt>
    <dgm:pt modelId="{FAE2FAD9-7D0B-435C-8A37-7E61D7C03D7A}" type="pres">
      <dgm:prSet presAssocID="{1DE66A48-0AC4-4C0F-A210-B3E5F79D844D}" presName="connTx" presStyleLbl="parChTrans1D2" presStyleIdx="0" presStyleCnt="6"/>
      <dgm:spPr/>
    </dgm:pt>
    <dgm:pt modelId="{F9109B08-F2D0-4B33-8940-873881858FEE}" type="pres">
      <dgm:prSet presAssocID="{DDD08C0D-0C1F-42DA-B7DE-6E1D0971FF58}" presName="node" presStyleLbl="node1" presStyleIdx="0" presStyleCnt="6">
        <dgm:presLayoutVars>
          <dgm:bulletEnabled val="1"/>
        </dgm:presLayoutVars>
      </dgm:prSet>
      <dgm:spPr/>
    </dgm:pt>
    <dgm:pt modelId="{2916EF6E-466D-4E28-9E25-A4CC46F0BE65}" type="pres">
      <dgm:prSet presAssocID="{54AC2689-35BE-40B7-9543-01FCF83B937F}" presName="Name9" presStyleLbl="parChTrans1D2" presStyleIdx="1" presStyleCnt="6"/>
      <dgm:spPr/>
    </dgm:pt>
    <dgm:pt modelId="{8779A257-1C37-4A79-9E7A-122F787BC72F}" type="pres">
      <dgm:prSet presAssocID="{54AC2689-35BE-40B7-9543-01FCF83B937F}" presName="connTx" presStyleLbl="parChTrans1D2" presStyleIdx="1" presStyleCnt="6"/>
      <dgm:spPr/>
    </dgm:pt>
    <dgm:pt modelId="{62C78829-B3FD-44F0-9A70-BB321101CE60}" type="pres">
      <dgm:prSet presAssocID="{F9079AB1-E458-4EF2-AB17-CB7A872ED327}" presName="node" presStyleLbl="node1" presStyleIdx="1" presStyleCnt="6">
        <dgm:presLayoutVars>
          <dgm:bulletEnabled val="1"/>
        </dgm:presLayoutVars>
      </dgm:prSet>
      <dgm:spPr/>
    </dgm:pt>
    <dgm:pt modelId="{A471C461-F681-4D66-A3D4-60F8784F4F88}" type="pres">
      <dgm:prSet presAssocID="{A40D5708-581F-4CDB-8CF0-74E9782265E7}" presName="Name9" presStyleLbl="parChTrans1D2" presStyleIdx="2" presStyleCnt="6"/>
      <dgm:spPr/>
    </dgm:pt>
    <dgm:pt modelId="{1862B742-5B09-49D3-9B53-FC7B8FAB65CC}" type="pres">
      <dgm:prSet presAssocID="{A40D5708-581F-4CDB-8CF0-74E9782265E7}" presName="connTx" presStyleLbl="parChTrans1D2" presStyleIdx="2" presStyleCnt="6"/>
      <dgm:spPr/>
    </dgm:pt>
    <dgm:pt modelId="{B2200349-7015-4696-AE07-1BFD65425C39}" type="pres">
      <dgm:prSet presAssocID="{A05945EA-8B81-431B-BA27-71D476F2A129}" presName="node" presStyleLbl="node1" presStyleIdx="2" presStyleCnt="6">
        <dgm:presLayoutVars>
          <dgm:bulletEnabled val="1"/>
        </dgm:presLayoutVars>
      </dgm:prSet>
      <dgm:spPr/>
    </dgm:pt>
    <dgm:pt modelId="{D4655F96-844F-4DF5-A382-686CCB59D814}" type="pres">
      <dgm:prSet presAssocID="{78C89E59-C1A0-44AC-9C96-2641DF5EDAA6}" presName="Name9" presStyleLbl="parChTrans1D2" presStyleIdx="3" presStyleCnt="6"/>
      <dgm:spPr/>
    </dgm:pt>
    <dgm:pt modelId="{57026C10-3EEF-4C50-A442-89F5AA3E5C8A}" type="pres">
      <dgm:prSet presAssocID="{78C89E59-C1A0-44AC-9C96-2641DF5EDAA6}" presName="connTx" presStyleLbl="parChTrans1D2" presStyleIdx="3" presStyleCnt="6"/>
      <dgm:spPr/>
    </dgm:pt>
    <dgm:pt modelId="{C4340B5E-68A8-4F08-B195-0C2C1AC3FFC3}" type="pres">
      <dgm:prSet presAssocID="{95415AEA-CDA8-435F-93B5-21AD65BB92FF}" presName="node" presStyleLbl="node1" presStyleIdx="3" presStyleCnt="6">
        <dgm:presLayoutVars>
          <dgm:bulletEnabled val="1"/>
        </dgm:presLayoutVars>
      </dgm:prSet>
      <dgm:spPr/>
    </dgm:pt>
    <dgm:pt modelId="{D46122A0-1A5D-4061-940B-2615703E16EE}" type="pres">
      <dgm:prSet presAssocID="{E68502FC-C9B6-4407-85DA-E7DF1D6A04BF}" presName="Name9" presStyleLbl="parChTrans1D2" presStyleIdx="4" presStyleCnt="6"/>
      <dgm:spPr/>
    </dgm:pt>
    <dgm:pt modelId="{C61CEECF-7F63-46B9-BB29-A4B2BC4FC1AE}" type="pres">
      <dgm:prSet presAssocID="{E68502FC-C9B6-4407-85DA-E7DF1D6A04BF}" presName="connTx" presStyleLbl="parChTrans1D2" presStyleIdx="4" presStyleCnt="6"/>
      <dgm:spPr/>
    </dgm:pt>
    <dgm:pt modelId="{5843DC19-EF79-41B3-BDD1-4FECB176DC92}" type="pres">
      <dgm:prSet presAssocID="{7D5F5126-4EDF-45CF-9BB9-DC07C60865FF}" presName="node" presStyleLbl="node1" presStyleIdx="4" presStyleCnt="6">
        <dgm:presLayoutVars>
          <dgm:bulletEnabled val="1"/>
        </dgm:presLayoutVars>
      </dgm:prSet>
      <dgm:spPr/>
    </dgm:pt>
    <dgm:pt modelId="{B2D2F1A4-74F0-4BC2-ACBE-80E7C58EFA67}" type="pres">
      <dgm:prSet presAssocID="{BE797724-0242-4D7D-82B2-016CDD1E6352}" presName="Name9" presStyleLbl="parChTrans1D2" presStyleIdx="5" presStyleCnt="6"/>
      <dgm:spPr/>
    </dgm:pt>
    <dgm:pt modelId="{88155AA6-39E8-48DF-9D5E-E66709DB13EE}" type="pres">
      <dgm:prSet presAssocID="{BE797724-0242-4D7D-82B2-016CDD1E6352}" presName="connTx" presStyleLbl="parChTrans1D2" presStyleIdx="5" presStyleCnt="6"/>
      <dgm:spPr/>
    </dgm:pt>
    <dgm:pt modelId="{56A38B14-1A41-49E4-AB7E-6B186FC616D2}" type="pres">
      <dgm:prSet presAssocID="{B68FEBDB-8F08-4594-BF7A-00B34AF55007}" presName="node" presStyleLbl="node1" presStyleIdx="5" presStyleCnt="6">
        <dgm:presLayoutVars>
          <dgm:bulletEnabled val="1"/>
        </dgm:presLayoutVars>
      </dgm:prSet>
      <dgm:spPr/>
    </dgm:pt>
  </dgm:ptLst>
  <dgm:cxnLst>
    <dgm:cxn modelId="{1747F505-4DEC-4C5B-B4B6-6865E4110240}" srcId="{B13797EA-CC7B-49E9-9C75-7D18E762213F}" destId="{95415AEA-CDA8-435F-93B5-21AD65BB92FF}" srcOrd="3" destOrd="0" parTransId="{78C89E59-C1A0-44AC-9C96-2641DF5EDAA6}" sibTransId="{39095D08-415F-4F06-8683-8FAE112207ED}"/>
    <dgm:cxn modelId="{6209770B-4EE4-43CD-AB83-EDAF206C3D07}" type="presOf" srcId="{7D5F5126-4EDF-45CF-9BB9-DC07C60865FF}" destId="{5843DC19-EF79-41B3-BDD1-4FECB176DC92}" srcOrd="0" destOrd="0" presId="urn:microsoft.com/office/officeart/2005/8/layout/radial1"/>
    <dgm:cxn modelId="{A2BC2217-0107-4A2B-80F5-B70A646E7EAF}" type="presOf" srcId="{E68502FC-C9B6-4407-85DA-E7DF1D6A04BF}" destId="{C61CEECF-7F63-46B9-BB29-A4B2BC4FC1AE}" srcOrd="1" destOrd="0" presId="urn:microsoft.com/office/officeart/2005/8/layout/radial1"/>
    <dgm:cxn modelId="{F846451C-6D03-49F1-AA2D-36193B218DDA}" srcId="{B13797EA-CC7B-49E9-9C75-7D18E762213F}" destId="{B68FEBDB-8F08-4594-BF7A-00B34AF55007}" srcOrd="5" destOrd="0" parTransId="{BE797724-0242-4D7D-82B2-016CDD1E6352}" sibTransId="{B4445455-AFD6-4269-BBA8-17E2DD7A4ED0}"/>
    <dgm:cxn modelId="{8E44DE1C-AD84-49B5-BFDE-1EDD758DF0FD}" type="presOf" srcId="{A05945EA-8B81-431B-BA27-71D476F2A129}" destId="{B2200349-7015-4696-AE07-1BFD65425C39}" srcOrd="0" destOrd="0" presId="urn:microsoft.com/office/officeart/2005/8/layout/radial1"/>
    <dgm:cxn modelId="{33E42C20-80E0-407B-AD54-24E5672863F5}" type="presOf" srcId="{54AC2689-35BE-40B7-9543-01FCF83B937F}" destId="{8779A257-1C37-4A79-9E7A-122F787BC72F}" srcOrd="1" destOrd="0" presId="urn:microsoft.com/office/officeart/2005/8/layout/radial1"/>
    <dgm:cxn modelId="{87E97820-8B6C-4329-9FA3-BF6C7D449CB3}" type="presOf" srcId="{A40D5708-581F-4CDB-8CF0-74E9782265E7}" destId="{A471C461-F681-4D66-A3D4-60F8784F4F88}" srcOrd="0" destOrd="0" presId="urn:microsoft.com/office/officeart/2005/8/layout/radial1"/>
    <dgm:cxn modelId="{C0235028-B7B0-49F0-BA47-771D7A1C94D3}" srcId="{B13797EA-CC7B-49E9-9C75-7D18E762213F}" destId="{A05945EA-8B81-431B-BA27-71D476F2A129}" srcOrd="2" destOrd="0" parTransId="{A40D5708-581F-4CDB-8CF0-74E9782265E7}" sibTransId="{F7AE97E1-EE4D-48B2-A475-16441DCF2A28}"/>
    <dgm:cxn modelId="{2B73B037-67F6-4978-B342-CF0EC05E1F3E}" type="presOf" srcId="{A40D5708-581F-4CDB-8CF0-74E9782265E7}" destId="{1862B742-5B09-49D3-9B53-FC7B8FAB65CC}" srcOrd="1" destOrd="0" presId="urn:microsoft.com/office/officeart/2005/8/layout/radial1"/>
    <dgm:cxn modelId="{5DEC8438-C6A8-4D75-B76C-37E4FB3CC85C}" type="presOf" srcId="{78C89E59-C1A0-44AC-9C96-2641DF5EDAA6}" destId="{57026C10-3EEF-4C50-A442-89F5AA3E5C8A}" srcOrd="1" destOrd="0" presId="urn:microsoft.com/office/officeart/2005/8/layout/radial1"/>
    <dgm:cxn modelId="{90837739-318C-4BF5-8865-1C4DBB30C2BA}" srcId="{B13797EA-CC7B-49E9-9C75-7D18E762213F}" destId="{7D5F5126-4EDF-45CF-9BB9-DC07C60865FF}" srcOrd="4" destOrd="0" parTransId="{E68502FC-C9B6-4407-85DA-E7DF1D6A04BF}" sibTransId="{02FF049F-BDD0-4188-ADAC-E788EA9D0EB6}"/>
    <dgm:cxn modelId="{4DA60B3A-BB61-4C16-A9F4-41CD5D014D94}" type="presOf" srcId="{95415AEA-CDA8-435F-93B5-21AD65BB92FF}" destId="{C4340B5E-68A8-4F08-B195-0C2C1AC3FFC3}" srcOrd="0" destOrd="0" presId="urn:microsoft.com/office/officeart/2005/8/layout/radial1"/>
    <dgm:cxn modelId="{3FB11A3A-56D0-4426-9656-2E717840EFD0}" type="presOf" srcId="{7D7C7C5A-FF4E-4689-BF1B-3AC2B862E7FF}" destId="{A772BDD1-1FA9-4A93-96F0-4F5A37D95E18}" srcOrd="0" destOrd="0" presId="urn:microsoft.com/office/officeart/2005/8/layout/radial1"/>
    <dgm:cxn modelId="{25335641-65AA-49F8-AFDC-853E6E820FF8}" type="presOf" srcId="{BE797724-0242-4D7D-82B2-016CDD1E6352}" destId="{88155AA6-39E8-48DF-9D5E-E66709DB13EE}" srcOrd="1" destOrd="0" presId="urn:microsoft.com/office/officeart/2005/8/layout/radial1"/>
    <dgm:cxn modelId="{32AFD046-A353-4966-A253-19DD188511B2}" type="presOf" srcId="{54AC2689-35BE-40B7-9543-01FCF83B937F}" destId="{2916EF6E-466D-4E28-9E25-A4CC46F0BE65}" srcOrd="0" destOrd="0" presId="urn:microsoft.com/office/officeart/2005/8/layout/radial1"/>
    <dgm:cxn modelId="{AB480F6D-B011-4A70-858D-17F242CE33F7}" type="presOf" srcId="{B13797EA-CC7B-49E9-9C75-7D18E762213F}" destId="{E124D923-C818-4FB3-A592-70E31804AC5A}" srcOrd="0" destOrd="0" presId="urn:microsoft.com/office/officeart/2005/8/layout/radial1"/>
    <dgm:cxn modelId="{3DC96055-3141-433F-9428-AFAE8FD866A9}" type="presOf" srcId="{DDD08C0D-0C1F-42DA-B7DE-6E1D0971FF58}" destId="{F9109B08-F2D0-4B33-8940-873881858FEE}" srcOrd="0" destOrd="0" presId="urn:microsoft.com/office/officeart/2005/8/layout/radial1"/>
    <dgm:cxn modelId="{24317258-9BD2-456A-8C34-3421BFA0D407}" srcId="{B13797EA-CC7B-49E9-9C75-7D18E762213F}" destId="{DDD08C0D-0C1F-42DA-B7DE-6E1D0971FF58}" srcOrd="0" destOrd="0" parTransId="{1DE66A48-0AC4-4C0F-A210-B3E5F79D844D}" sibTransId="{847FF4EF-35E5-40D9-AD5E-DCAC7F282FEB}"/>
    <dgm:cxn modelId="{C6BB137E-9497-41AE-B8C8-66BC654E6371}" srcId="{7D7C7C5A-FF4E-4689-BF1B-3AC2B862E7FF}" destId="{B13797EA-CC7B-49E9-9C75-7D18E762213F}" srcOrd="0" destOrd="0" parTransId="{E4578391-6B29-4940-9F71-D3CFF76E3F83}" sibTransId="{65CAEFA4-C47B-417F-BDC5-D45EDE68CEE5}"/>
    <dgm:cxn modelId="{89965785-F159-43C0-86FA-0C2CAAE44BA1}" type="presOf" srcId="{B68FEBDB-8F08-4594-BF7A-00B34AF55007}" destId="{56A38B14-1A41-49E4-AB7E-6B186FC616D2}" srcOrd="0" destOrd="0" presId="urn:microsoft.com/office/officeart/2005/8/layout/radial1"/>
    <dgm:cxn modelId="{97A4A2A1-0C77-4285-AD68-4BBC7B3045AC}" type="presOf" srcId="{BE797724-0242-4D7D-82B2-016CDD1E6352}" destId="{B2D2F1A4-74F0-4BC2-ACBE-80E7C58EFA67}" srcOrd="0" destOrd="0" presId="urn:microsoft.com/office/officeart/2005/8/layout/radial1"/>
    <dgm:cxn modelId="{690B0FB4-5654-425D-874A-40B0C5C7DC19}" type="presOf" srcId="{E68502FC-C9B6-4407-85DA-E7DF1D6A04BF}" destId="{D46122A0-1A5D-4061-940B-2615703E16EE}" srcOrd="0" destOrd="0" presId="urn:microsoft.com/office/officeart/2005/8/layout/radial1"/>
    <dgm:cxn modelId="{F9C26BB6-6577-49E2-BD46-7E18F7D4426E}" type="presOf" srcId="{1DE66A48-0AC4-4C0F-A210-B3E5F79D844D}" destId="{FAE2FAD9-7D0B-435C-8A37-7E61D7C03D7A}" srcOrd="1" destOrd="0" presId="urn:microsoft.com/office/officeart/2005/8/layout/radial1"/>
    <dgm:cxn modelId="{6433D2D0-BB97-4DB3-99A0-87DD346EC27C}" type="presOf" srcId="{1DE66A48-0AC4-4C0F-A210-B3E5F79D844D}" destId="{F97E687F-7965-4470-8681-1EBDAE0CF63E}" srcOrd="0" destOrd="0" presId="urn:microsoft.com/office/officeart/2005/8/layout/radial1"/>
    <dgm:cxn modelId="{1C47EADD-D4DD-4105-A01D-274BD06E04CF}" srcId="{B13797EA-CC7B-49E9-9C75-7D18E762213F}" destId="{F9079AB1-E458-4EF2-AB17-CB7A872ED327}" srcOrd="1" destOrd="0" parTransId="{54AC2689-35BE-40B7-9543-01FCF83B937F}" sibTransId="{69E97D8E-C0CD-46F4-9C4C-25CAC77897C4}"/>
    <dgm:cxn modelId="{C23AF0F2-2FD5-4BF9-9BB3-2400B1649A1C}" type="presOf" srcId="{F9079AB1-E458-4EF2-AB17-CB7A872ED327}" destId="{62C78829-B3FD-44F0-9A70-BB321101CE60}" srcOrd="0" destOrd="0" presId="urn:microsoft.com/office/officeart/2005/8/layout/radial1"/>
    <dgm:cxn modelId="{42E764F9-D31B-411D-B1DA-E72BBD615C8F}" type="presOf" srcId="{78C89E59-C1A0-44AC-9C96-2641DF5EDAA6}" destId="{D4655F96-844F-4DF5-A382-686CCB59D814}" srcOrd="0" destOrd="0" presId="urn:microsoft.com/office/officeart/2005/8/layout/radial1"/>
    <dgm:cxn modelId="{5C865CDC-8045-4F80-B31D-9C52465886DD}" type="presParOf" srcId="{A772BDD1-1FA9-4A93-96F0-4F5A37D95E18}" destId="{E124D923-C818-4FB3-A592-70E31804AC5A}" srcOrd="0" destOrd="0" presId="urn:microsoft.com/office/officeart/2005/8/layout/radial1"/>
    <dgm:cxn modelId="{0F94152C-9581-469E-95BB-67317908950E}" type="presParOf" srcId="{A772BDD1-1FA9-4A93-96F0-4F5A37D95E18}" destId="{F97E687F-7965-4470-8681-1EBDAE0CF63E}" srcOrd="1" destOrd="0" presId="urn:microsoft.com/office/officeart/2005/8/layout/radial1"/>
    <dgm:cxn modelId="{22E83663-4741-4A29-8FE1-E60A46A63374}" type="presParOf" srcId="{F97E687F-7965-4470-8681-1EBDAE0CF63E}" destId="{FAE2FAD9-7D0B-435C-8A37-7E61D7C03D7A}" srcOrd="0" destOrd="0" presId="urn:microsoft.com/office/officeart/2005/8/layout/radial1"/>
    <dgm:cxn modelId="{33D4F347-5FC5-4D2B-8A5B-4C256FF0D023}" type="presParOf" srcId="{A772BDD1-1FA9-4A93-96F0-4F5A37D95E18}" destId="{F9109B08-F2D0-4B33-8940-873881858FEE}" srcOrd="2" destOrd="0" presId="urn:microsoft.com/office/officeart/2005/8/layout/radial1"/>
    <dgm:cxn modelId="{19C8CD45-7540-4340-84B7-325140B56245}" type="presParOf" srcId="{A772BDD1-1FA9-4A93-96F0-4F5A37D95E18}" destId="{2916EF6E-466D-4E28-9E25-A4CC46F0BE65}" srcOrd="3" destOrd="0" presId="urn:microsoft.com/office/officeart/2005/8/layout/radial1"/>
    <dgm:cxn modelId="{3EF92928-DEA1-44E5-8A0E-F10DB5250E98}" type="presParOf" srcId="{2916EF6E-466D-4E28-9E25-A4CC46F0BE65}" destId="{8779A257-1C37-4A79-9E7A-122F787BC72F}" srcOrd="0" destOrd="0" presId="urn:microsoft.com/office/officeart/2005/8/layout/radial1"/>
    <dgm:cxn modelId="{60FD085B-31C9-4201-A6C2-2832C9DD3EA1}" type="presParOf" srcId="{A772BDD1-1FA9-4A93-96F0-4F5A37D95E18}" destId="{62C78829-B3FD-44F0-9A70-BB321101CE60}" srcOrd="4" destOrd="0" presId="urn:microsoft.com/office/officeart/2005/8/layout/radial1"/>
    <dgm:cxn modelId="{C9B630D9-CF9D-44AA-A2FE-894D50D286D8}" type="presParOf" srcId="{A772BDD1-1FA9-4A93-96F0-4F5A37D95E18}" destId="{A471C461-F681-4D66-A3D4-60F8784F4F88}" srcOrd="5" destOrd="0" presId="urn:microsoft.com/office/officeart/2005/8/layout/radial1"/>
    <dgm:cxn modelId="{DD2323C6-137F-4DED-8390-DF413FD7CB4F}" type="presParOf" srcId="{A471C461-F681-4D66-A3D4-60F8784F4F88}" destId="{1862B742-5B09-49D3-9B53-FC7B8FAB65CC}" srcOrd="0" destOrd="0" presId="urn:microsoft.com/office/officeart/2005/8/layout/radial1"/>
    <dgm:cxn modelId="{4FC03700-D144-4E00-ABEE-B3FA35CBF672}" type="presParOf" srcId="{A772BDD1-1FA9-4A93-96F0-4F5A37D95E18}" destId="{B2200349-7015-4696-AE07-1BFD65425C39}" srcOrd="6" destOrd="0" presId="urn:microsoft.com/office/officeart/2005/8/layout/radial1"/>
    <dgm:cxn modelId="{584C6254-2DF0-44EB-BF3E-A8A0475D5002}" type="presParOf" srcId="{A772BDD1-1FA9-4A93-96F0-4F5A37D95E18}" destId="{D4655F96-844F-4DF5-A382-686CCB59D814}" srcOrd="7" destOrd="0" presId="urn:microsoft.com/office/officeart/2005/8/layout/radial1"/>
    <dgm:cxn modelId="{AB8AD97A-D5C6-49AD-9019-8D039BE5E312}" type="presParOf" srcId="{D4655F96-844F-4DF5-A382-686CCB59D814}" destId="{57026C10-3EEF-4C50-A442-89F5AA3E5C8A}" srcOrd="0" destOrd="0" presId="urn:microsoft.com/office/officeart/2005/8/layout/radial1"/>
    <dgm:cxn modelId="{B7F87750-C57C-4A4D-A760-88FDF7B2894B}" type="presParOf" srcId="{A772BDD1-1FA9-4A93-96F0-4F5A37D95E18}" destId="{C4340B5E-68A8-4F08-B195-0C2C1AC3FFC3}" srcOrd="8" destOrd="0" presId="urn:microsoft.com/office/officeart/2005/8/layout/radial1"/>
    <dgm:cxn modelId="{CC62157A-6EFB-44EF-9F06-C0B3F2951D21}" type="presParOf" srcId="{A772BDD1-1FA9-4A93-96F0-4F5A37D95E18}" destId="{D46122A0-1A5D-4061-940B-2615703E16EE}" srcOrd="9" destOrd="0" presId="urn:microsoft.com/office/officeart/2005/8/layout/radial1"/>
    <dgm:cxn modelId="{4C1FB752-4216-4C9D-A222-EC23A728EDE4}" type="presParOf" srcId="{D46122A0-1A5D-4061-940B-2615703E16EE}" destId="{C61CEECF-7F63-46B9-BB29-A4B2BC4FC1AE}" srcOrd="0" destOrd="0" presId="urn:microsoft.com/office/officeart/2005/8/layout/radial1"/>
    <dgm:cxn modelId="{47F9F1EA-024A-4433-9EA2-FD9DF3E2CEFE}" type="presParOf" srcId="{A772BDD1-1FA9-4A93-96F0-4F5A37D95E18}" destId="{5843DC19-EF79-41B3-BDD1-4FECB176DC92}" srcOrd="10" destOrd="0" presId="urn:microsoft.com/office/officeart/2005/8/layout/radial1"/>
    <dgm:cxn modelId="{7A282FE2-FCF6-41A1-BB0E-76DAFAFE3D93}" type="presParOf" srcId="{A772BDD1-1FA9-4A93-96F0-4F5A37D95E18}" destId="{B2D2F1A4-74F0-4BC2-ACBE-80E7C58EFA67}" srcOrd="11" destOrd="0" presId="urn:microsoft.com/office/officeart/2005/8/layout/radial1"/>
    <dgm:cxn modelId="{D14AE061-B060-4510-951B-5DFDB9E4A8FE}" type="presParOf" srcId="{B2D2F1A4-74F0-4BC2-ACBE-80E7C58EFA67}" destId="{88155AA6-39E8-48DF-9D5E-E66709DB13EE}" srcOrd="0" destOrd="0" presId="urn:microsoft.com/office/officeart/2005/8/layout/radial1"/>
    <dgm:cxn modelId="{3804959E-7DDA-4FB3-8773-725DA16D9A26}" type="presParOf" srcId="{A772BDD1-1FA9-4A93-96F0-4F5A37D95E18}" destId="{56A38B14-1A41-49E4-AB7E-6B186FC616D2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24D923-C818-4FB3-A592-70E31804AC5A}">
      <dsp:nvSpPr>
        <dsp:cNvPr id="0" name=""/>
        <dsp:cNvSpPr/>
      </dsp:nvSpPr>
      <dsp:spPr>
        <a:xfrm>
          <a:off x="2685000" y="1688402"/>
          <a:ext cx="1295309" cy="129530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Java</a:t>
          </a:r>
        </a:p>
      </dsp:txBody>
      <dsp:txXfrm>
        <a:off x="2874694" y="1878096"/>
        <a:ext cx="915921" cy="915921"/>
      </dsp:txXfrm>
    </dsp:sp>
    <dsp:sp modelId="{F97E687F-7965-4470-8681-1EBDAE0CF63E}">
      <dsp:nvSpPr>
        <dsp:cNvPr id="0" name=""/>
        <dsp:cNvSpPr/>
      </dsp:nvSpPr>
      <dsp:spPr>
        <a:xfrm rot="16200000">
          <a:off x="3137477" y="1475735"/>
          <a:ext cx="390354" cy="34980"/>
        </a:xfrm>
        <a:custGeom>
          <a:avLst/>
          <a:gdLst/>
          <a:ahLst/>
          <a:cxnLst/>
          <a:rect l="0" t="0" r="0" b="0"/>
          <a:pathLst>
            <a:path>
              <a:moveTo>
                <a:pt x="0" y="17490"/>
              </a:moveTo>
              <a:lnTo>
                <a:pt x="390354" y="1749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22896" y="1483466"/>
        <a:ext cx="19517" cy="19517"/>
      </dsp:txXfrm>
    </dsp:sp>
    <dsp:sp modelId="{F9109B08-F2D0-4B33-8940-873881858FEE}">
      <dsp:nvSpPr>
        <dsp:cNvPr id="0" name=""/>
        <dsp:cNvSpPr/>
      </dsp:nvSpPr>
      <dsp:spPr>
        <a:xfrm>
          <a:off x="2685000" y="2738"/>
          <a:ext cx="1295309" cy="129530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Object Oriented</a:t>
          </a:r>
        </a:p>
      </dsp:txBody>
      <dsp:txXfrm>
        <a:off x="2874694" y="192432"/>
        <a:ext cx="915921" cy="915921"/>
      </dsp:txXfrm>
    </dsp:sp>
    <dsp:sp modelId="{2916EF6E-466D-4E28-9E25-A4CC46F0BE65}">
      <dsp:nvSpPr>
        <dsp:cNvPr id="0" name=""/>
        <dsp:cNvSpPr/>
      </dsp:nvSpPr>
      <dsp:spPr>
        <a:xfrm rot="19800000">
          <a:off x="3867391" y="1897150"/>
          <a:ext cx="390354" cy="34980"/>
        </a:xfrm>
        <a:custGeom>
          <a:avLst/>
          <a:gdLst/>
          <a:ahLst/>
          <a:cxnLst/>
          <a:rect l="0" t="0" r="0" b="0"/>
          <a:pathLst>
            <a:path>
              <a:moveTo>
                <a:pt x="0" y="17490"/>
              </a:moveTo>
              <a:lnTo>
                <a:pt x="390354" y="1749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52809" y="1904882"/>
        <a:ext cx="19517" cy="19517"/>
      </dsp:txXfrm>
    </dsp:sp>
    <dsp:sp modelId="{62C78829-B3FD-44F0-9A70-BB321101CE60}">
      <dsp:nvSpPr>
        <dsp:cNvPr id="0" name=""/>
        <dsp:cNvSpPr/>
      </dsp:nvSpPr>
      <dsp:spPr>
        <a:xfrm>
          <a:off x="4144827" y="845570"/>
          <a:ext cx="1295309" cy="1295309"/>
        </a:xfrm>
        <a:prstGeom prst="ellipse">
          <a:avLst/>
        </a:prstGeom>
        <a:solidFill>
          <a:schemeClr val="accent4">
            <a:hueOff val="1960178"/>
            <a:satOff val="-8155"/>
            <a:lumOff val="1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Simple</a:t>
          </a:r>
        </a:p>
      </dsp:txBody>
      <dsp:txXfrm>
        <a:off x="4334521" y="1035264"/>
        <a:ext cx="915921" cy="915921"/>
      </dsp:txXfrm>
    </dsp:sp>
    <dsp:sp modelId="{A471C461-F681-4D66-A3D4-60F8784F4F88}">
      <dsp:nvSpPr>
        <dsp:cNvPr id="0" name=""/>
        <dsp:cNvSpPr/>
      </dsp:nvSpPr>
      <dsp:spPr>
        <a:xfrm rot="1800000">
          <a:off x="3867391" y="2739982"/>
          <a:ext cx="390354" cy="34980"/>
        </a:xfrm>
        <a:custGeom>
          <a:avLst/>
          <a:gdLst/>
          <a:ahLst/>
          <a:cxnLst/>
          <a:rect l="0" t="0" r="0" b="0"/>
          <a:pathLst>
            <a:path>
              <a:moveTo>
                <a:pt x="0" y="17490"/>
              </a:moveTo>
              <a:lnTo>
                <a:pt x="390354" y="1749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052809" y="2747714"/>
        <a:ext cx="19517" cy="19517"/>
      </dsp:txXfrm>
    </dsp:sp>
    <dsp:sp modelId="{B2200349-7015-4696-AE07-1BFD65425C39}">
      <dsp:nvSpPr>
        <dsp:cNvPr id="0" name=""/>
        <dsp:cNvSpPr/>
      </dsp:nvSpPr>
      <dsp:spPr>
        <a:xfrm>
          <a:off x="4144827" y="2531234"/>
          <a:ext cx="1295309" cy="1295309"/>
        </a:xfrm>
        <a:prstGeom prst="ellipse">
          <a:avLst/>
        </a:prstGeom>
        <a:solidFill>
          <a:schemeClr val="accent4">
            <a:hueOff val="3920356"/>
            <a:satOff val="-16311"/>
            <a:lumOff val="3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Secured</a:t>
          </a:r>
        </a:p>
      </dsp:txBody>
      <dsp:txXfrm>
        <a:off x="4334521" y="2720928"/>
        <a:ext cx="915921" cy="915921"/>
      </dsp:txXfrm>
    </dsp:sp>
    <dsp:sp modelId="{D4655F96-844F-4DF5-A382-686CCB59D814}">
      <dsp:nvSpPr>
        <dsp:cNvPr id="0" name=""/>
        <dsp:cNvSpPr/>
      </dsp:nvSpPr>
      <dsp:spPr>
        <a:xfrm rot="5400000">
          <a:off x="3137477" y="3161398"/>
          <a:ext cx="390354" cy="34980"/>
        </a:xfrm>
        <a:custGeom>
          <a:avLst/>
          <a:gdLst/>
          <a:ahLst/>
          <a:cxnLst/>
          <a:rect l="0" t="0" r="0" b="0"/>
          <a:pathLst>
            <a:path>
              <a:moveTo>
                <a:pt x="0" y="17490"/>
              </a:moveTo>
              <a:lnTo>
                <a:pt x="390354" y="1749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22896" y="3169129"/>
        <a:ext cx="19517" cy="19517"/>
      </dsp:txXfrm>
    </dsp:sp>
    <dsp:sp modelId="{C4340B5E-68A8-4F08-B195-0C2C1AC3FFC3}">
      <dsp:nvSpPr>
        <dsp:cNvPr id="0" name=""/>
        <dsp:cNvSpPr/>
      </dsp:nvSpPr>
      <dsp:spPr>
        <a:xfrm>
          <a:off x="2685000" y="3374065"/>
          <a:ext cx="1295309" cy="1295309"/>
        </a:xfrm>
        <a:prstGeom prst="ellipse">
          <a:avLst/>
        </a:prstGeom>
        <a:solidFill>
          <a:schemeClr val="accent4">
            <a:hueOff val="5880535"/>
            <a:satOff val="-24466"/>
            <a:lumOff val="5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Platform Independent</a:t>
          </a:r>
        </a:p>
      </dsp:txBody>
      <dsp:txXfrm>
        <a:off x="2874694" y="3563759"/>
        <a:ext cx="915921" cy="915921"/>
      </dsp:txXfrm>
    </dsp:sp>
    <dsp:sp modelId="{D46122A0-1A5D-4061-940B-2615703E16EE}">
      <dsp:nvSpPr>
        <dsp:cNvPr id="0" name=""/>
        <dsp:cNvSpPr/>
      </dsp:nvSpPr>
      <dsp:spPr>
        <a:xfrm rot="9000000">
          <a:off x="2407564" y="2739982"/>
          <a:ext cx="390354" cy="34980"/>
        </a:xfrm>
        <a:custGeom>
          <a:avLst/>
          <a:gdLst/>
          <a:ahLst/>
          <a:cxnLst/>
          <a:rect l="0" t="0" r="0" b="0"/>
          <a:pathLst>
            <a:path>
              <a:moveTo>
                <a:pt x="0" y="17490"/>
              </a:moveTo>
              <a:lnTo>
                <a:pt x="390354" y="1749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2592982" y="2747714"/>
        <a:ext cx="19517" cy="19517"/>
      </dsp:txXfrm>
    </dsp:sp>
    <dsp:sp modelId="{5843DC19-EF79-41B3-BDD1-4FECB176DC92}">
      <dsp:nvSpPr>
        <dsp:cNvPr id="0" name=""/>
        <dsp:cNvSpPr/>
      </dsp:nvSpPr>
      <dsp:spPr>
        <a:xfrm>
          <a:off x="1225172" y="2531234"/>
          <a:ext cx="1295309" cy="1295309"/>
        </a:xfrm>
        <a:prstGeom prst="ellipse">
          <a:avLst/>
        </a:prstGeom>
        <a:solidFill>
          <a:schemeClr val="accent4">
            <a:hueOff val="7840713"/>
            <a:satOff val="-32622"/>
            <a:lumOff val="768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Distributed</a:t>
          </a:r>
        </a:p>
      </dsp:txBody>
      <dsp:txXfrm>
        <a:off x="1414866" y="2720928"/>
        <a:ext cx="915921" cy="915921"/>
      </dsp:txXfrm>
    </dsp:sp>
    <dsp:sp modelId="{B2D2F1A4-74F0-4BC2-ACBE-80E7C58EFA67}">
      <dsp:nvSpPr>
        <dsp:cNvPr id="0" name=""/>
        <dsp:cNvSpPr/>
      </dsp:nvSpPr>
      <dsp:spPr>
        <a:xfrm rot="12600000">
          <a:off x="2407564" y="1897150"/>
          <a:ext cx="390354" cy="34980"/>
        </a:xfrm>
        <a:custGeom>
          <a:avLst/>
          <a:gdLst/>
          <a:ahLst/>
          <a:cxnLst/>
          <a:rect l="0" t="0" r="0" b="0"/>
          <a:pathLst>
            <a:path>
              <a:moveTo>
                <a:pt x="0" y="17490"/>
              </a:moveTo>
              <a:lnTo>
                <a:pt x="390354" y="1749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10800000">
        <a:off x="2592982" y="1904882"/>
        <a:ext cx="19517" cy="19517"/>
      </dsp:txXfrm>
    </dsp:sp>
    <dsp:sp modelId="{56A38B14-1A41-49E4-AB7E-6B186FC616D2}">
      <dsp:nvSpPr>
        <dsp:cNvPr id="0" name=""/>
        <dsp:cNvSpPr/>
      </dsp:nvSpPr>
      <dsp:spPr>
        <a:xfrm>
          <a:off x="1225172" y="845570"/>
          <a:ext cx="1295309" cy="1295309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Multi-threads</a:t>
          </a:r>
        </a:p>
      </dsp:txBody>
      <dsp:txXfrm>
        <a:off x="1414866" y="1035264"/>
        <a:ext cx="915921" cy="9159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2BD3E0-38D8-45B0-B8D7-67FAA41CABD1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B6C511-8247-4582-89E0-84E4E7F570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159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acle.com/java/technologies/javase-downloads.htm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https://youtu.be/okF82kVI11Y?list=PL-gPfnsMEiqlj5To30Z7XVDJ0QRxVDNbV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8204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https://youtu.be/GRthYH2cJc4?list=PL-gPfnsMEiqlj5To30Z7XVDJ0QRxVDNbV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https://www.youtube.com/watch?v=7va0v0FxuA0&amp;list=PL-gPfnsMEiqlj5To30Z7XVDJ0QRxVDNbV&amp;index=17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https://youtu.be/rHi3i4Ee9ic?list=PL-gPfnsMEiqlj5To30Z7XVDJ0QRxVDNbV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https://youtu.be/km6XgVY8ewE?list=PL-gPfnsMEiqlj5To30Z7XVDJ0QRxVDNbV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https://youtu.be/km6XgVY8ewE?list=PL-gPfnsMEiqlj5To30Z7XVDJ0QRxVDNbV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https://youtu.be/pDH5hWxj6z0?list=PL-gPfnsMEiqlj5To30Z7XVDJ0QRxVDNbV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https://youtu.be/vwmUeHcn6H0?list=PL-gPfnsMEiqlj5To30Z7XVDJ0QRxVDNbV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https://youtu.be/0GeFYIkEO-g?list=PL-gPfnsMEiqlj5To30Z7XVDJ0QRxVDNbV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1791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https://youtu.be/km6XgVY8ewE?list=PL-gPfnsMEiqlj5To30Z7XVDJ0QRxVDNbV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https://youtu.be/CMzqrDj5Z2Q?list=PL-gPfnsMEiqlj5To30Z7XVDJ0QRxVDNbV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https://www.youtube.com/watch?v=7va0v0FxuA0&amp;list=PL-gPfnsMEiqlj5To30Z7XVDJ0QRxVDNbV&amp;index=17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https://youtu.be/YSZFA4PFLAU?list=PL-gPfnsMEiqlj5To30Z7XVDJ0QRxVDNbV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https://youtu.be/km6XgVY8ewE?list=PL-gPfnsMEiqlj5To30Z7XVDJ0QRxVDNbV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https://youtu.be/km6XgVY8ewE?list=PL-gPfnsMEiqlj5To30Z7XVDJ0QRxVDNbV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https://youtu.be/okF82kVI11Y?list=PL-gPfnsMEiqlj5To30Z7XVDJ0QRxVDNbV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8204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https://youtu.be/km6XgVY8ewE?list=PL-gPfnsMEiqlj5To30Z7XVDJ0QRxVDNbV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https://www.youtube.com/watch?v=7va0v0FxuA0&amp;list=PL-gPfnsMEiqlj5To30Z7XVDJ0QRxVDNbV&amp;index=17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https://youtu.be/entla_iMBz0?list=PL-gPfnsMEiqlj5To30Z7XVDJ0QRxVDNbV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https://youtu.be/entla_iMBz0?list=PL-gPfnsMEiqlj5To30Z7XVDJ0QRxVDNbV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https://www.youtube.com/watch?v=7va0v0FxuA0&amp;list=PL-gPfnsMEiqlj5To30Z7XVDJ0QRxVDNbV&amp;index=17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https://www.youtube.com/watch?v=7va0v0FxuA0&amp;list=PL-gPfnsMEiqlj5To30Z7XVDJ0QRxVDNbV&amp;index=17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https://www.youtube.com/watch?v=7va0v0FxuA0&amp;list=PL-gPfnsMEiqlj5To30Z7XVDJ0QRxVDNbV&amp;index=17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https://youtu.be/entla_iMBz0?list=PL-gPfnsMEiqlj5To30Z7XVDJ0QRxVDNbV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https://www.youtube.com/watch?v=7va0v0FxuA0&amp;list=PL-gPfnsMEiqlj5To30Z7XVDJ0QRxVDNbV&amp;index=17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https://youtu.be/entla_iMBz0?list=PL-gPfnsMEiqlj5To30Z7XVDJ0QRxVDNbV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https://youtu.be/vaLJgjNdV3M?list=PL-gPfnsMEiqlj5To30Z7XVDJ0QRxVDNbV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495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https://youtu.be/entla_iMBz0?list=PL-gPfnsMEiqlj5To30Z7XVDJ0QRxVDNbV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https://youtu.be/entla_iMBz0?list=PL-gPfnsMEiqlj5To30Z7XVDJ0QRxVDNbV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https://www.youtube.com/watch?v=7va0v0FxuA0&amp;list=PL-gPfnsMEiqlj5To30Z7XVDJ0QRxVDNbV&amp;index=17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https://youtu.be/entla_iMBz0?list=PL-gPfnsMEiqlj5To30Z7XVDJ0QRxVDNbV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https://youtu.be/ieioCwpMMzo?list=PL-gPfnsMEiqlj5To30Z7XVDJ0QRxVDNbV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https://www.oracle.com/java/technologies/javase-downloads.html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https://youtu.be/OP5ovmSuDVA?list=PL-gPfnsMEiqlj5To30Z7XVDJ0QRxVDNbV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https://youtu.be/3TH3m7VN34M?list=PL-gPfnsMEiqlj5To30Z7XVDJ0QRxVDNbV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https://youtu.be/vKVwwzbkkgA?list=PL-gPfnsMEiqlj5To30Z7XVDJ0QRxVDNbV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https://youtu.be/vKVwwzbkkgA?list=PL-gPfnsMEiqlj5To30Z7XVDJ0QRxVDNbV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https://youtu.be/yuxsi_oUF7U?list=PL-gPfnsMEiqlj5To30Z7XVDJ0QRxVDNbV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https://youtu.be/HsdT2Bn3PDo?list=PL-gPfnsMEiqlj5To30Z7XVDJ0QRxVDNbV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https://youtu.be/HsdT2Bn3PDo?list=PL-gPfnsMEiqlj5To30Z7XVDJ0QRxVDNbV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https://youtu.be/rDPgYeAIBfE?list=PL-gPfnsMEiqlj5To30Z7XVDJ0QRxVDNbV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https://youtu.be/UH8rLPWrOF8?list=PL-gPfnsMEiqlj5To30Z7XVDJ0QRxVDNbV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https://youtu.be/vKVwwzbkkgA?list=PL-gPfnsMEiqlj5To30Z7XVDJ0QRxVDNbV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https://youtu.be/UH8rLPWrOF8?list=PL-gPfnsMEiqlj5To30Z7XVDJ0QRxVDNbV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https://youtu.be/UH8rLPWrOF8?list=PL-gPfnsMEiqlj5To30Z7XVDJ0QRxVDNbV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https://youtu.be/UH8rLPWrOF8?list=PL-gPfnsMEiqlj5To30Z7XVDJ0QRxVDNbV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https://youtu.be/UH8rLPWrOF8?list=PL-gPfnsMEiqlj5To30Z7XVDJ0QRxVDNbV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https://youtu.be/UH8rLPWrOF8?list=PL-gPfnsMEiqlj5To30Z7XVDJ0QRxVDNbV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https://youtu.be/z4I9ozcaeuI?list=PL-gPfnsMEiqlj5To30Z7XVDJ0QRxVDNbV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https://youtu.be/-i8tnwlkz3s?list=PL-gPfnsMEiqlj5To30Z7XVDJ0QRxVDNbV</a:t>
            </a:r>
          </a:p>
          <a:p>
            <a:endParaRPr lang="en-US" dirty="0"/>
          </a:p>
          <a:p>
            <a:r>
              <a:rPr lang="en-US" dirty="0"/>
              <a:t>Abstract method()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thúc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chấm</a:t>
            </a:r>
            <a:r>
              <a:rPr lang="en-US" dirty="0"/>
              <a:t> </a:t>
            </a:r>
            <a:r>
              <a:rPr lang="en-US" dirty="0" err="1"/>
              <a:t>phẩy</a:t>
            </a:r>
            <a:r>
              <a:rPr lang="en-US" dirty="0"/>
              <a:t> ( ; ),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thân</a:t>
            </a:r>
            <a:r>
              <a:rPr lang="en-US" dirty="0"/>
              <a:t>  </a:t>
            </a:r>
            <a:r>
              <a:rPr lang="en-US"/>
              <a:t>hàm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https://youtu.be/-i8tnwlkz3s?list=PL-gPfnsMEiqlj5To30Z7XVDJ0QRxVDNbV</a:t>
            </a:r>
          </a:p>
          <a:p>
            <a:endParaRPr lang="en-US" dirty="0"/>
          </a:p>
          <a:p>
            <a:r>
              <a:rPr lang="en-US" dirty="0"/>
              <a:t>Abstract method()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thúc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chấm</a:t>
            </a:r>
            <a:r>
              <a:rPr lang="en-US" dirty="0"/>
              <a:t> </a:t>
            </a:r>
            <a:r>
              <a:rPr lang="en-US" dirty="0" err="1"/>
              <a:t>phẩy</a:t>
            </a:r>
            <a:r>
              <a:rPr lang="en-US" dirty="0"/>
              <a:t> ( ; ),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thân</a:t>
            </a:r>
            <a:r>
              <a:rPr lang="en-US" dirty="0"/>
              <a:t>  </a:t>
            </a:r>
            <a:r>
              <a:rPr lang="en-US"/>
              <a:t>hàm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https://youtu.be/6oSFuD9za80?list=PL-gPfnsMEiqlj5To30Z7XVDJ0QRxVDNbV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https://youtu.be/vKVwwzbkkgA?list=PL-gPfnsMEiqlj5To30Z7XVDJ0QRxVDNbV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https://youtu.be/-i8tnwlkz3s?list=PL-gPfnsMEiqlj5To30Z7XVDJ0QRxVDNbV</a:t>
            </a:r>
          </a:p>
          <a:p>
            <a:endParaRPr lang="en-US" dirty="0"/>
          </a:p>
          <a:p>
            <a:r>
              <a:rPr lang="en-US" dirty="0"/>
              <a:t>Abstract method()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thúc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chấm</a:t>
            </a:r>
            <a:r>
              <a:rPr lang="en-US" dirty="0"/>
              <a:t> </a:t>
            </a:r>
            <a:r>
              <a:rPr lang="en-US" dirty="0" err="1"/>
              <a:t>phẩy</a:t>
            </a:r>
            <a:r>
              <a:rPr lang="en-US" dirty="0"/>
              <a:t> ( ; ),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thân</a:t>
            </a:r>
            <a:r>
              <a:rPr lang="en-US" dirty="0"/>
              <a:t>  </a:t>
            </a:r>
            <a:r>
              <a:rPr lang="en-US" dirty="0" err="1"/>
              <a:t>hàm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https://youtu.be/-i8tnwlkz3s?list=PL-gPfnsMEiqlj5To30Z7XVDJ0QRxVDNbV</a:t>
            </a:r>
          </a:p>
          <a:p>
            <a:endParaRPr lang="en-US" dirty="0"/>
          </a:p>
          <a:p>
            <a:r>
              <a:rPr lang="en-US" dirty="0"/>
              <a:t>Abstract method()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thúc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chấm</a:t>
            </a:r>
            <a:r>
              <a:rPr lang="en-US" dirty="0"/>
              <a:t> </a:t>
            </a:r>
            <a:r>
              <a:rPr lang="en-US" dirty="0" err="1"/>
              <a:t>phẩy</a:t>
            </a:r>
            <a:r>
              <a:rPr lang="en-US" dirty="0"/>
              <a:t> ( ; ),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thân</a:t>
            </a:r>
            <a:r>
              <a:rPr lang="en-US" dirty="0"/>
              <a:t>  </a:t>
            </a:r>
            <a:r>
              <a:rPr lang="en-US" dirty="0" err="1"/>
              <a:t>hàm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https://youtu.be/-i8tnwlkz3s?list=PL-gPfnsMEiqlj5To30Z7XVDJ0QRxVDNbV</a:t>
            </a:r>
          </a:p>
          <a:p>
            <a:endParaRPr lang="en-US" dirty="0"/>
          </a:p>
          <a:p>
            <a:r>
              <a:rPr lang="en-US" dirty="0"/>
              <a:t>Abstract method()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thúc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chấm</a:t>
            </a:r>
            <a:r>
              <a:rPr lang="en-US" dirty="0"/>
              <a:t> </a:t>
            </a:r>
            <a:r>
              <a:rPr lang="en-US" dirty="0" err="1"/>
              <a:t>phẩy</a:t>
            </a:r>
            <a:r>
              <a:rPr lang="en-US" dirty="0"/>
              <a:t> ( ; ),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thân</a:t>
            </a:r>
            <a:r>
              <a:rPr lang="en-US" dirty="0"/>
              <a:t>  </a:t>
            </a:r>
            <a:r>
              <a:rPr lang="en-US" dirty="0" err="1"/>
              <a:t>hàm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https://youtu.be/-i8tnwlkz3s?list=PL-gPfnsMEiqlj5To30Z7XVDJ0QRxVDNbV</a:t>
            </a:r>
          </a:p>
          <a:p>
            <a:endParaRPr lang="en-US" dirty="0"/>
          </a:p>
          <a:p>
            <a:r>
              <a:rPr lang="en-US" dirty="0"/>
              <a:t>Abstract method()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thúc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</a:t>
            </a:r>
            <a:r>
              <a:rPr lang="en-US" dirty="0" err="1"/>
              <a:t>chấm</a:t>
            </a:r>
            <a:r>
              <a:rPr lang="en-US" dirty="0"/>
              <a:t> </a:t>
            </a:r>
            <a:r>
              <a:rPr lang="en-US" dirty="0" err="1"/>
              <a:t>phẩy</a:t>
            </a:r>
            <a:r>
              <a:rPr lang="en-US" dirty="0"/>
              <a:t> ( ; ),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thân</a:t>
            </a:r>
            <a:r>
              <a:rPr lang="en-US" dirty="0"/>
              <a:t>  </a:t>
            </a:r>
            <a:r>
              <a:rPr lang="en-US" dirty="0" err="1"/>
              <a:t>hàm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https://youtu.be/6KgLdn9S8eE?list=PL-gPfnsMEiqlj5To30Z7XVDJ0QRxVDNbV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https://youtu.be/6KgLdn9S8eE?list=PL-gPfnsMEiqlj5To30Z7XVDJ0QRxVDNbV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https://youtu.be/6KgLdn9S8eE?list=PL-gPfnsMEiqlj5To30Z7XVDJ0QRxVDNbV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https://youtu.be/vKVwwzbkkgA?list=PL-gPfnsMEiqlj5To30Z7XVDJ0QRxVDNbV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https://youtu.be/6KgLdn9S8eE?list=PL-gPfnsMEiqlj5To30Z7XVDJ0QRxVDNbV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https://youtu.be/6KgLdn9S8eE?list=PL-gPfnsMEiqlj5To30Z7XVDJ0QRxVDNbV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https://youtu.be/6KgLdn9S8eE?list=PL-gPfnsMEiqlj5To30Z7XVDJ0QRxVDNbV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https://youtu.be/6KgLdn9S8eE?list=PL-gPfnsMEiqlj5To30Z7XVDJ0QRxVDNbV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https://youtu.be/J9We5VKTrUU?list=PL-gPfnsMEiqlj5To30Z7XVDJ0QRxVDNbV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19067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https://youtu.be/vhHE1Jk46BY?list=PL-gPfnsMEiqlj5To30Z7XVDJ0QRxVDNbV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B6C511-8247-4582-89E0-84E4E7F57049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25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6496F-A088-497C-BB51-4550F8B04F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D5719C-7C63-47C6-B7D4-EA6AE64749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4808E-138E-48AA-A984-AC9776459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BD0B4-13FB-4351-B3CF-0E30B1D39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4C63D-2585-42D0-A01B-1AA2EA48C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693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2CCAD-49C5-498E-8E33-60F099889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0907EB-7916-472E-9D0F-3EE5707A6A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C6B13-24F7-4CB0-9753-7F2F58BDD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6E235-1930-42D8-80E8-AE9AEB7F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9C184-24D2-4D84-8CFB-F98BD96C4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438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95198B-3738-4181-B9CE-70F5C6426F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78A229-A870-422A-B28D-D6B98DF7E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FC008-F8A4-42A3-9BCD-DB1E30D93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1B1AB-412E-423F-A914-118C34EA9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618C2-8A84-45F7-9C10-46B855AC6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15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53A40-C6BF-4248-A637-2AF908B67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A7A3-84B5-4279-9FCF-9BA302551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75750-44C9-4661-9F4A-1CFAFAF34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73627-FAF1-4FF3-A2D7-1E1602100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85B7D-D20E-42DC-BEB3-CD0B5D4A4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80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2CE33-C3B7-4894-8CA3-EFA1D238F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47309-919F-4F62-9318-EAC0EA60D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90838-06DB-4F64-8F1D-A088769F5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5B6BB-CAD1-458F-BCCC-1B6894C4B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12423-B10B-4A18-A14A-21B03C82E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79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A3461-E3AF-4083-8E7C-DEE848CDB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C91A0-96CA-439B-9308-836A4E0E82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F7FD3E-DE00-4D39-83CF-57FCADF814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F91EF8-378D-4DC0-B57D-0CFA289AD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25219-B6D2-4F20-8D33-7AA236F7D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DB59D-FE5D-4650-90A5-CF2D4600B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152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B3465-BB46-445C-95EE-ADC5BB214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27DBA-F788-4BB8-8505-E7452D80A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B7F0BE-7F37-4772-9596-749BA5F34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0FA7F0-5845-4E0B-9E79-4C6896D67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D1FE0E-AD12-4B41-BE86-E7CDC84B8C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EC2F4B-1655-4764-83E9-0158C7F5A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93C3E1-12C4-468C-9B6C-1CD1FC413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633D8C-8E68-42FD-A53F-08C7CDC9A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37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D2F7F-BA2B-45F9-ADE1-3247D9D8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FFA88C-D810-466C-8EB5-EE754CA8A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FDF97E-C84D-4DC4-8A70-903AB5CE3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4408B3-4A1E-4292-9574-2878729E2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34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9EE4DE-7D6E-46A6-AC18-F91D1F75F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09B2C0-2F1C-47F4-924B-53054C0DC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CB580F-E3AF-49A2-B53C-843AC3DE5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51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A8934-75EE-4F4F-8A93-332F96ACB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6C258-43E3-4F27-B363-DC9F06A68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2FB2E-5C24-4135-8A66-59459ECC4A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59EA55-8481-4189-9067-CB677290E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073F2-D940-4035-8043-1932273E4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7E4380-DB4C-4D03-B11D-35AE62FC7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33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C6AFD-7AA4-4F87-960A-C1EDABCB9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DB1838-D043-476A-AC55-D900DB614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74337-0A81-4B65-9465-AF9B5BF36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12E89-B6C8-45EF-BBB8-9ED47463D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A019D-93FE-4050-A211-22F43B57A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2D4A8-B2E6-4655-ABB9-E3E4F90B8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62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70414A-9470-4405-8C4A-4CEB0CCEF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902C1-2E6E-404C-88E5-53EA6BDFE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2232E-496F-41D7-BAC4-AEF1228E99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085E0-A9C7-4A9C-9055-7449CB4D016E}" type="datetimeFigureOut">
              <a:rPr lang="en-US" smtClean="0"/>
              <a:t>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E14E4-F49F-4AF6-8D2C-D086FDAE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22DF2-CBC4-4C80-A249-860854C09E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9DE8E5-2967-4E48-ACB4-04B0E19CB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9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552C0EE-6AE1-4A4A-A0A3-391B4D1A17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8" r="6001" b="-4"/>
          <a:stretch/>
        </p:blipFill>
        <p:spPr>
          <a:xfrm>
            <a:off x="-3046" y="340423"/>
            <a:ext cx="4630139" cy="52657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B75367-DC2F-4AC1-8F8B-2FD2C0EB7A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623" r="10152"/>
          <a:stretch/>
        </p:blipFill>
        <p:spPr>
          <a:xfrm>
            <a:off x="4901780" y="1071563"/>
            <a:ext cx="7290218" cy="524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349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3260835" y="2967335"/>
            <a:ext cx="5670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5400" b="1" dirty="0">
                <a:latin typeface="Aldhabi" pitchFamily="2" charset="-78"/>
                <a:cs typeface="Aldhabi" pitchFamily="2" charset="-78"/>
              </a:rPr>
              <a:t>Write HelloWorld Program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44266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Encapsulation increases the </a:t>
            </a:r>
            <a:r>
              <a:rPr lang="en-US" sz="54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Security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48546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Encapsulation Lab</a:t>
            </a:r>
            <a:endParaRPr lang="en-US" sz="5400" b="1" dirty="0">
              <a:solidFill>
                <a:srgbClr val="7030A0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75142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Polymorphism</a:t>
            </a:r>
            <a:endParaRPr lang="en-US" sz="5400" b="1" dirty="0">
              <a:solidFill>
                <a:srgbClr val="7030A0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9552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One Name, Many Forms</a:t>
            </a:r>
            <a:endParaRPr lang="en-US" sz="5400" b="1" dirty="0">
              <a:solidFill>
                <a:srgbClr val="7030A0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48153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Abstraction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211034" y="1720840"/>
            <a:ext cx="105319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Overriding and Overloading allow flexible using methods with the same name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An object of a subclass could be assigned to a reference of the super class</a:t>
            </a:r>
          </a:p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		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SuperClass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 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myObject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 = new 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SubClass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();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Runtime Polymorphism: an overridden method is called through the reference variable of a superclass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Anonymous class is another example of polymorphism</a:t>
            </a:r>
          </a:p>
        </p:txBody>
      </p:sp>
    </p:spTree>
    <p:extLst>
      <p:ext uri="{BB962C8B-B14F-4D97-AF65-F5344CB8AC3E}">
        <p14:creationId xmlns:p14="http://schemas.microsoft.com/office/powerpoint/2010/main" val="310840283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Polymorphism increases the </a:t>
            </a:r>
            <a:r>
              <a:rPr lang="en-US" sz="54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Flexibility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4474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Java OOP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37545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Abstraction vs Encapsulation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87482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Abstraction – Hide details of implementation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Encapsulation – Hide data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98412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0" y="2967335"/>
            <a:ext cx="122282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Use </a:t>
            </a:r>
            <a:r>
              <a:rPr lang="en-US" sz="54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Inheritance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 to Build </a:t>
            </a:r>
            <a:r>
              <a:rPr lang="en-US" sz="54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Abstraction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 and Allow </a:t>
            </a:r>
            <a:r>
              <a:rPr lang="en-US" sz="54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Polymorphism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70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437077" y="2967335"/>
            <a:ext cx="33178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5400" b="1" dirty="0">
                <a:latin typeface="Aldhabi" pitchFamily="2" charset="-78"/>
                <a:cs typeface="Aldhabi" pitchFamily="2" charset="-78"/>
              </a:rPr>
              <a:t>Run HelloWorld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58956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Summary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43320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Basic OOP</a:t>
            </a:r>
          </a:p>
        </p:txBody>
      </p:sp>
      <p:sp>
        <p:nvSpPr>
          <p:cNvPr id="6" name="Google Shape;392;p14">
            <a:extLst>
              <a:ext uri="{FF2B5EF4-FFF2-40B4-BE49-F238E27FC236}">
                <a16:creationId xmlns:a16="http://schemas.microsoft.com/office/drawing/2014/main" id="{27E5D3F6-A378-4711-85A3-B96E1F4F3957}"/>
              </a:ext>
            </a:extLst>
          </p:cNvPr>
          <p:cNvSpPr/>
          <p:nvPr/>
        </p:nvSpPr>
        <p:spPr>
          <a:xfrm>
            <a:off x="3872270" y="222575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Class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3" name="Google Shape;392;p14">
            <a:extLst>
              <a:ext uri="{FF2B5EF4-FFF2-40B4-BE49-F238E27FC236}">
                <a16:creationId xmlns:a16="http://schemas.microsoft.com/office/drawing/2014/main" id="{3F6D3A0E-9830-4184-A3BA-A135D1825C27}"/>
              </a:ext>
            </a:extLst>
          </p:cNvPr>
          <p:cNvSpPr/>
          <p:nvPr/>
        </p:nvSpPr>
        <p:spPr>
          <a:xfrm>
            <a:off x="3872269" y="291502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Interface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0" name="Google Shape;392;p14">
            <a:extLst>
              <a:ext uri="{FF2B5EF4-FFF2-40B4-BE49-F238E27FC236}">
                <a16:creationId xmlns:a16="http://schemas.microsoft.com/office/drawing/2014/main" id="{2029C8E6-72F2-4F0B-90B9-BF7F2E6664F4}"/>
              </a:ext>
            </a:extLst>
          </p:cNvPr>
          <p:cNvSpPr/>
          <p:nvPr/>
        </p:nvSpPr>
        <p:spPr>
          <a:xfrm>
            <a:off x="3872269" y="364327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Access Modifiers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2" name="Google Shape;392;p14">
            <a:extLst>
              <a:ext uri="{FF2B5EF4-FFF2-40B4-BE49-F238E27FC236}">
                <a16:creationId xmlns:a16="http://schemas.microsoft.com/office/drawing/2014/main" id="{BA7AF3AA-A479-428F-A409-190F7F8E4A0A}"/>
              </a:ext>
            </a:extLst>
          </p:cNvPr>
          <p:cNvSpPr/>
          <p:nvPr/>
        </p:nvSpPr>
        <p:spPr>
          <a:xfrm>
            <a:off x="3872269" y="433254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Package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1" name="Google Shape;392;p14">
            <a:extLst>
              <a:ext uri="{FF2B5EF4-FFF2-40B4-BE49-F238E27FC236}">
                <a16:creationId xmlns:a16="http://schemas.microsoft.com/office/drawing/2014/main" id="{22B3FF5B-9CB1-47A8-82C6-52B5E8AE9386}"/>
              </a:ext>
            </a:extLst>
          </p:cNvPr>
          <p:cNvSpPr/>
          <p:nvPr/>
        </p:nvSpPr>
        <p:spPr>
          <a:xfrm>
            <a:off x="3864192" y="5016346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OOP Characteristics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25148390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Declaration vs Assignment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097031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Basic OOP</a:t>
            </a:r>
          </a:p>
        </p:txBody>
      </p:sp>
      <p:sp>
        <p:nvSpPr>
          <p:cNvPr id="6" name="Google Shape;392;p14">
            <a:extLst>
              <a:ext uri="{FF2B5EF4-FFF2-40B4-BE49-F238E27FC236}">
                <a16:creationId xmlns:a16="http://schemas.microsoft.com/office/drawing/2014/main" id="{27E5D3F6-A378-4711-85A3-B96E1F4F3957}"/>
              </a:ext>
            </a:extLst>
          </p:cNvPr>
          <p:cNvSpPr/>
          <p:nvPr/>
        </p:nvSpPr>
        <p:spPr>
          <a:xfrm>
            <a:off x="3916620" y="1854620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Identifiers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3" name="Google Shape;392;p14">
            <a:extLst>
              <a:ext uri="{FF2B5EF4-FFF2-40B4-BE49-F238E27FC236}">
                <a16:creationId xmlns:a16="http://schemas.microsoft.com/office/drawing/2014/main" id="{3F6D3A0E-9830-4184-A3BA-A135D1825C27}"/>
              </a:ext>
            </a:extLst>
          </p:cNvPr>
          <p:cNvSpPr/>
          <p:nvPr/>
        </p:nvSpPr>
        <p:spPr>
          <a:xfrm>
            <a:off x="3916619" y="2543884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Java Naming Convention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0" name="Google Shape;392;p14">
            <a:extLst>
              <a:ext uri="{FF2B5EF4-FFF2-40B4-BE49-F238E27FC236}">
                <a16:creationId xmlns:a16="http://schemas.microsoft.com/office/drawing/2014/main" id="{2029C8E6-72F2-4F0B-90B9-BF7F2E6664F4}"/>
              </a:ext>
            </a:extLst>
          </p:cNvPr>
          <p:cNvSpPr/>
          <p:nvPr/>
        </p:nvSpPr>
        <p:spPr>
          <a:xfrm>
            <a:off x="3916619" y="3272140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Variables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2" name="Google Shape;392;p14">
            <a:extLst>
              <a:ext uri="{FF2B5EF4-FFF2-40B4-BE49-F238E27FC236}">
                <a16:creationId xmlns:a16="http://schemas.microsoft.com/office/drawing/2014/main" id="{BA7AF3AA-A479-428F-A409-190F7F8E4A0A}"/>
              </a:ext>
            </a:extLst>
          </p:cNvPr>
          <p:cNvSpPr/>
          <p:nvPr/>
        </p:nvSpPr>
        <p:spPr>
          <a:xfrm>
            <a:off x="3916619" y="3961404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Primitive Data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1" name="Google Shape;392;p14">
            <a:extLst>
              <a:ext uri="{FF2B5EF4-FFF2-40B4-BE49-F238E27FC236}">
                <a16:creationId xmlns:a16="http://schemas.microsoft.com/office/drawing/2014/main" id="{22B3FF5B-9CB1-47A8-82C6-52B5E8AE9386}"/>
              </a:ext>
            </a:extLst>
          </p:cNvPr>
          <p:cNvSpPr/>
          <p:nvPr/>
        </p:nvSpPr>
        <p:spPr>
          <a:xfrm>
            <a:off x="3908542" y="4645209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Garbage Collection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4" name="Google Shape;392;p14">
            <a:extLst>
              <a:ext uri="{FF2B5EF4-FFF2-40B4-BE49-F238E27FC236}">
                <a16:creationId xmlns:a16="http://schemas.microsoft.com/office/drawing/2014/main" id="{E610C405-1049-43C0-A3D4-2048A5693743}"/>
              </a:ext>
            </a:extLst>
          </p:cNvPr>
          <p:cNvSpPr/>
          <p:nvPr/>
        </p:nvSpPr>
        <p:spPr>
          <a:xfrm>
            <a:off x="3908542" y="5374339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Autoboxing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9998806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Java Identifiers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81029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Variables, Methods, Class Names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45955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Abstraction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211034" y="1720840"/>
            <a:ext cx="105319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Identifiers are case-sensitive.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Names could include letters, digits, dollar signs, or underscore characters.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Names could start with a letter, dollar signs or underscore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Name could not start with a digit</a:t>
            </a:r>
          </a:p>
        </p:txBody>
      </p:sp>
    </p:spTree>
    <p:extLst>
      <p:ext uri="{BB962C8B-B14F-4D97-AF65-F5344CB8AC3E}">
        <p14:creationId xmlns:p14="http://schemas.microsoft.com/office/powerpoint/2010/main" val="3392424007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Java Identifier Lab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60848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Java Keywords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217547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Abstraction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FB43894E-7653-4C55-A2DC-9187569107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8432539"/>
              </p:ext>
            </p:extLst>
          </p:nvPr>
        </p:nvGraphicFramePr>
        <p:xfrm>
          <a:off x="2032000" y="1415234"/>
          <a:ext cx="8128000" cy="53949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2237517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2944526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452089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85676151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312358097"/>
                    </a:ext>
                  </a:extLst>
                </a:gridCol>
              </a:tblGrid>
              <a:tr h="35047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3857015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abstract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continue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switch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915179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asset***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default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goto</a:t>
                      </a:r>
                      <a:r>
                        <a:rPr lang="en-US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package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synchronized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621818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 err="1"/>
                        <a:t>boolean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private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57003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break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implements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protected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throw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8609138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public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throws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0518593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enum</a:t>
                      </a:r>
                      <a:r>
                        <a:rPr lang="en-US" dirty="0"/>
                        <a:t>****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instanceof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return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transient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01399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catch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extends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549206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void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811994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class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finally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strictfp</a:t>
                      </a:r>
                      <a:r>
                        <a:rPr lang="en-US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volatile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2592560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 err="1"/>
                        <a:t>const</a:t>
                      </a:r>
                      <a:r>
                        <a:rPr lang="en-US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While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968888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457053"/>
                  </a:ext>
                </a:extLst>
              </a:tr>
              <a:tr h="350473">
                <a:tc>
                  <a:txBody>
                    <a:bodyPr/>
                    <a:lstStyle/>
                    <a:p>
                      <a:r>
                        <a:rPr lang="en-US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added in 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59607"/>
                  </a:ext>
                </a:extLst>
              </a:tr>
              <a:tr h="613329">
                <a:tc>
                  <a:txBody>
                    <a:bodyPr/>
                    <a:lstStyle/>
                    <a:p>
                      <a:r>
                        <a:rPr lang="en-US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added in 1.4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01459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4506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5555573" y="2967335"/>
            <a:ext cx="10808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5400" b="1" dirty="0">
                <a:latin typeface="Aldhabi" pitchFamily="2" charset="-78"/>
                <a:cs typeface="Aldhabi" pitchFamily="2" charset="-78"/>
              </a:rPr>
              <a:t>IDEs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90556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Cannot use keywords as identifiers in Java programs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7634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Java Keywords Lab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03919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Java Naming Convention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03278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Abstraction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211035" y="1720840"/>
            <a:ext cx="488496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Package: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Lower case nouns, separated by.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It should be narrow down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Class vs Interface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It should be nouns or noun phrases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Upper case the first letter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Method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It should be a verb or verb phrase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Lower case the first word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Upper case the first letter of next words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44F898-62F9-4598-938F-5FD26999E3BD}"/>
              </a:ext>
            </a:extLst>
          </p:cNvPr>
          <p:cNvSpPr txBox="1"/>
          <p:nvPr/>
        </p:nvSpPr>
        <p:spPr>
          <a:xfrm>
            <a:off x="6110016" y="1757116"/>
            <a:ext cx="525194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Variable: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It should be nouns or noun phrases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Lower case the first word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Upper case the first letter of next words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Constant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It should be upper case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Words separated by underscores</a:t>
            </a:r>
          </a:p>
        </p:txBody>
      </p:sp>
    </p:spTree>
    <p:extLst>
      <p:ext uri="{BB962C8B-B14F-4D97-AF65-F5344CB8AC3E}">
        <p14:creationId xmlns:p14="http://schemas.microsoft.com/office/powerpoint/2010/main" val="298907733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Java Naming Convention Lab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4247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mypackage</a:t>
            </a:r>
            <a:endParaRPr lang="en-US" sz="5400" b="1" dirty="0">
              <a:latin typeface="Aldhabi" pitchFamily="2" charset="-78"/>
              <a:cs typeface="Aldhabi" pitchFamily="2" charset="-78"/>
            </a:endParaRP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(Lower Case)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0187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MYPACKAGE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(Upper Case)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89546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MyPackage</a:t>
            </a:r>
            <a:endParaRPr lang="en-US" sz="5400" b="1" dirty="0">
              <a:latin typeface="Aldhabi" pitchFamily="2" charset="-78"/>
              <a:cs typeface="Aldhabi" pitchFamily="2" charset="-78"/>
            </a:endParaRP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(Camel Case)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300624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myPackage</a:t>
            </a:r>
            <a:endParaRPr lang="en-US" sz="5400" b="1" dirty="0">
              <a:latin typeface="Aldhabi" pitchFamily="2" charset="-78"/>
              <a:cs typeface="Aldhabi" pitchFamily="2" charset="-78"/>
            </a:endParaRP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(Mixed Case ~ Lower Camel Case)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006404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Global variables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38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547218" y="171649"/>
            <a:ext cx="8933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Aldhabi" pitchFamily="2" charset="-78"/>
                <a:cs typeface="Aldhabi" pitchFamily="2" charset="-78"/>
              </a:rPr>
              <a:t>Java Integrated Development Environment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F0193B-9C2D-4B0F-8F96-6A5337014EF6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378CBE-16E8-4640-AE51-EF5CC49D7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4A054F6-CBD9-4672-92D7-74E253B55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656" y="2627586"/>
            <a:ext cx="1758912" cy="22790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59CC1F0-51EC-4D34-87D3-06E272C4D8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9025" y="2174099"/>
            <a:ext cx="4187965" cy="318599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21A3690-0BC2-4DBE-9FBB-11CA3F54F6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1036" y="2805711"/>
            <a:ext cx="2100895" cy="210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52056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They are class attributes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949745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Global Variables have </a:t>
            </a:r>
            <a:r>
              <a:rPr lang="en-US" sz="54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default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 values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4443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Class attributes – Global variables lab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443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3955821" y="2967335"/>
            <a:ext cx="42803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5400" b="1" dirty="0">
                <a:latin typeface="Aldhabi" pitchFamily="2" charset="-78"/>
                <a:cs typeface="Aldhabi" pitchFamily="2" charset="-78"/>
              </a:rPr>
              <a:t>HelloWorld in Eclipse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932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5372502" y="2967335"/>
            <a:ext cx="14832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Eclipse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669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772615" y="3037404"/>
            <a:ext cx="26830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Working Set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79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754472" y="2967335"/>
            <a:ext cx="26830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Class Header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218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146477" y="2967335"/>
            <a:ext cx="3899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The main() method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57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547218" y="171649"/>
            <a:ext cx="8933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atin typeface="Aldhabi" pitchFamily="2" charset="-78"/>
                <a:cs typeface="Aldhabi" pitchFamily="2" charset="-78"/>
              </a:rPr>
              <a:t>The main() method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F0193B-9C2D-4B0F-8F96-6A5337014EF6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378CBE-16E8-4640-AE51-EF5CC49D7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998C5FC-53AC-4059-A8D7-C1F40C614FF5}"/>
              </a:ext>
            </a:extLst>
          </p:cNvPr>
          <p:cNvSpPr txBox="1"/>
          <p:nvPr/>
        </p:nvSpPr>
        <p:spPr>
          <a:xfrm>
            <a:off x="1839311" y="1703106"/>
            <a:ext cx="68142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dirty="0">
                <a:latin typeface="Aldhabi" pitchFamily="2" charset="-78"/>
                <a:cs typeface="Aldhabi" pitchFamily="2" charset="-78"/>
              </a:rPr>
              <a:t>public static void main(String[] </a:t>
            </a:r>
            <a:r>
              <a:rPr lang="en-US" sz="4000" dirty="0" err="1">
                <a:latin typeface="Aldhabi" pitchFamily="2" charset="-78"/>
                <a:cs typeface="Aldhabi" pitchFamily="2" charset="-78"/>
              </a:rPr>
              <a:t>args</a:t>
            </a:r>
            <a:r>
              <a:rPr lang="en-US" sz="4000" dirty="0">
                <a:latin typeface="Aldhabi" pitchFamily="2" charset="-78"/>
                <a:cs typeface="Aldhabi" pitchFamily="2" charset="-78"/>
              </a:rPr>
              <a:t>) {</a:t>
            </a:r>
          </a:p>
          <a:p>
            <a:pPr algn="l"/>
            <a:endParaRPr lang="en-US" sz="4000" dirty="0">
              <a:latin typeface="Aldhabi" pitchFamily="2" charset="-78"/>
              <a:cs typeface="Aldhabi" pitchFamily="2" charset="-78"/>
            </a:endParaRPr>
          </a:p>
          <a:p>
            <a:pPr algn="l"/>
            <a:r>
              <a:rPr lang="en-US" sz="4000" dirty="0">
                <a:latin typeface="Aldhabi" pitchFamily="2" charset="-78"/>
                <a:cs typeface="Aldhabi" pitchFamily="2" charset="-78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310A4E-78C9-4968-B464-01A28273D25D}"/>
              </a:ext>
            </a:extLst>
          </p:cNvPr>
          <p:cNvSpPr txBox="1"/>
          <p:nvPr/>
        </p:nvSpPr>
        <p:spPr>
          <a:xfrm>
            <a:off x="1678807" y="3642098"/>
            <a:ext cx="884840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ldhabi" pitchFamily="2" charset="-78"/>
                <a:cs typeface="Aldhabi" pitchFamily="2" charset="-78"/>
              </a:rPr>
              <a:t>It is the starting point and required for any Java program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ldhabi" pitchFamily="2" charset="-78"/>
                <a:cs typeface="Aldhabi" pitchFamily="2" charset="-78"/>
              </a:rPr>
              <a:t>It must be public and static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ldhabi" pitchFamily="2" charset="-78"/>
                <a:cs typeface="Aldhabi" pitchFamily="2" charset="-78"/>
              </a:rPr>
              <a:t>There is not return type (void)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ldhabi" pitchFamily="2" charset="-78"/>
                <a:cs typeface="Aldhabi" pitchFamily="2" charset="-78"/>
              </a:rPr>
              <a:t>String[] </a:t>
            </a:r>
            <a:r>
              <a:rPr lang="en-US" sz="4000" dirty="0" err="1">
                <a:latin typeface="Aldhabi" pitchFamily="2" charset="-78"/>
                <a:cs typeface="Aldhabi" pitchFamily="2" charset="-78"/>
              </a:rPr>
              <a:t>args</a:t>
            </a:r>
            <a:r>
              <a:rPr lang="en-US" sz="4000" dirty="0">
                <a:latin typeface="Aldhabi" pitchFamily="2" charset="-78"/>
                <a:cs typeface="Aldhabi" pitchFamily="2" charset="-78"/>
              </a:rPr>
              <a:t> are arguments for the program</a:t>
            </a:r>
          </a:p>
        </p:txBody>
      </p:sp>
    </p:spTree>
    <p:extLst>
      <p:ext uri="{BB962C8B-B14F-4D97-AF65-F5344CB8AC3E}">
        <p14:creationId xmlns:p14="http://schemas.microsoft.com/office/powerpoint/2010/main" val="2067434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Course Structure</a:t>
            </a:r>
          </a:p>
        </p:txBody>
      </p:sp>
      <p:sp>
        <p:nvSpPr>
          <p:cNvPr id="6" name="Google Shape;392;p14">
            <a:extLst>
              <a:ext uri="{FF2B5EF4-FFF2-40B4-BE49-F238E27FC236}">
                <a16:creationId xmlns:a16="http://schemas.microsoft.com/office/drawing/2014/main" id="{27E5D3F6-A378-4711-85A3-B96E1F4F3957}"/>
              </a:ext>
            </a:extLst>
          </p:cNvPr>
          <p:cNvSpPr/>
          <p:nvPr/>
        </p:nvSpPr>
        <p:spPr>
          <a:xfrm>
            <a:off x="3872270" y="222575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Sections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3" name="Google Shape;392;p14">
            <a:extLst>
              <a:ext uri="{FF2B5EF4-FFF2-40B4-BE49-F238E27FC236}">
                <a16:creationId xmlns:a16="http://schemas.microsoft.com/office/drawing/2014/main" id="{3F6D3A0E-9830-4184-A3BA-A135D1825C27}"/>
              </a:ext>
            </a:extLst>
          </p:cNvPr>
          <p:cNvSpPr/>
          <p:nvPr/>
        </p:nvSpPr>
        <p:spPr>
          <a:xfrm>
            <a:off x="3872269" y="291502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err="1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Threory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0" name="Google Shape;392;p14">
            <a:extLst>
              <a:ext uri="{FF2B5EF4-FFF2-40B4-BE49-F238E27FC236}">
                <a16:creationId xmlns:a16="http://schemas.microsoft.com/office/drawing/2014/main" id="{2029C8E6-72F2-4F0B-90B9-BF7F2E6664F4}"/>
              </a:ext>
            </a:extLst>
          </p:cNvPr>
          <p:cNvSpPr/>
          <p:nvPr/>
        </p:nvSpPr>
        <p:spPr>
          <a:xfrm>
            <a:off x="3872269" y="364327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Labs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2" name="Google Shape;392;p14">
            <a:extLst>
              <a:ext uri="{FF2B5EF4-FFF2-40B4-BE49-F238E27FC236}">
                <a16:creationId xmlns:a16="http://schemas.microsoft.com/office/drawing/2014/main" id="{BA7AF3AA-A479-428F-A409-190F7F8E4A0A}"/>
              </a:ext>
            </a:extLst>
          </p:cNvPr>
          <p:cNvSpPr/>
          <p:nvPr/>
        </p:nvSpPr>
        <p:spPr>
          <a:xfrm>
            <a:off x="3872269" y="433254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Quizzes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4" name="Google Shape;392;p14">
            <a:extLst>
              <a:ext uri="{FF2B5EF4-FFF2-40B4-BE49-F238E27FC236}">
                <a16:creationId xmlns:a16="http://schemas.microsoft.com/office/drawing/2014/main" id="{C44366FE-3258-4F42-8362-4816669F21DF}"/>
              </a:ext>
            </a:extLst>
          </p:cNvPr>
          <p:cNvSpPr/>
          <p:nvPr/>
        </p:nvSpPr>
        <p:spPr>
          <a:xfrm>
            <a:off x="3872269" y="5021805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Final Test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F0193B-9C2D-4B0F-8F96-6A5337014EF6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378CBE-16E8-4640-AE51-EF5CC49D7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8854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146477" y="2967335"/>
            <a:ext cx="3899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Comments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322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146477" y="2551837"/>
            <a:ext cx="38990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JAR – Java Archive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Runnable Java File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072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Archive</a:t>
            </a:r>
          </a:p>
        </p:txBody>
      </p:sp>
      <p:sp>
        <p:nvSpPr>
          <p:cNvPr id="6" name="Google Shape;392;p14">
            <a:extLst>
              <a:ext uri="{FF2B5EF4-FFF2-40B4-BE49-F238E27FC236}">
                <a16:creationId xmlns:a16="http://schemas.microsoft.com/office/drawing/2014/main" id="{27E5D3F6-A378-4711-85A3-B96E1F4F3957}"/>
              </a:ext>
            </a:extLst>
          </p:cNvPr>
          <p:cNvSpPr/>
          <p:nvPr/>
        </p:nvSpPr>
        <p:spPr>
          <a:xfrm>
            <a:off x="3872270" y="222575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jar command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3" name="Google Shape;392;p14">
            <a:extLst>
              <a:ext uri="{FF2B5EF4-FFF2-40B4-BE49-F238E27FC236}">
                <a16:creationId xmlns:a16="http://schemas.microsoft.com/office/drawing/2014/main" id="{3F6D3A0E-9830-4184-A3BA-A135D1825C27}"/>
              </a:ext>
            </a:extLst>
          </p:cNvPr>
          <p:cNvSpPr/>
          <p:nvPr/>
        </p:nvSpPr>
        <p:spPr>
          <a:xfrm>
            <a:off x="3872269" y="291502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Why do we need jar files?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0" name="Google Shape;392;p14">
            <a:extLst>
              <a:ext uri="{FF2B5EF4-FFF2-40B4-BE49-F238E27FC236}">
                <a16:creationId xmlns:a16="http://schemas.microsoft.com/office/drawing/2014/main" id="{2029C8E6-72F2-4F0B-90B9-BF7F2E6664F4}"/>
              </a:ext>
            </a:extLst>
          </p:cNvPr>
          <p:cNvSpPr/>
          <p:nvPr/>
        </p:nvSpPr>
        <p:spPr>
          <a:xfrm>
            <a:off x="3872269" y="364327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Using Eclipse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2" name="Google Shape;392;p14">
            <a:extLst>
              <a:ext uri="{FF2B5EF4-FFF2-40B4-BE49-F238E27FC236}">
                <a16:creationId xmlns:a16="http://schemas.microsoft.com/office/drawing/2014/main" id="{BA7AF3AA-A479-428F-A409-190F7F8E4A0A}"/>
              </a:ext>
            </a:extLst>
          </p:cNvPr>
          <p:cNvSpPr/>
          <p:nvPr/>
        </p:nvSpPr>
        <p:spPr>
          <a:xfrm>
            <a:off x="3872269" y="433254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Java build tools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318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146477" y="2967335"/>
            <a:ext cx="3899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jar command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7079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146477" y="2967335"/>
            <a:ext cx="3899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jar command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4200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726372" y="5882101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146477" y="2967335"/>
            <a:ext cx="3899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Run jar files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6477" y="5882102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979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3654748" y="2967335"/>
            <a:ext cx="4882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Why do we need jar files 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1637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Archive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5F8721-CA6B-49A4-BCA2-FC434770153C}"/>
              </a:ext>
            </a:extLst>
          </p:cNvPr>
          <p:cNvSpPr txBox="1"/>
          <p:nvPr/>
        </p:nvSpPr>
        <p:spPr>
          <a:xfrm>
            <a:off x="1671682" y="2011392"/>
            <a:ext cx="73860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ldhabi" pitchFamily="2" charset="-78"/>
                <a:cs typeface="Aldhabi" pitchFamily="2" charset="-78"/>
              </a:rPr>
              <a:t>JAR is a zip format including .class files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ldhabi" pitchFamily="2" charset="-78"/>
                <a:cs typeface="Aldhabi" pitchFamily="2" charset="-78"/>
              </a:rPr>
              <a:t>Used in Runtime without compiling files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ldhabi" pitchFamily="2" charset="-78"/>
                <a:cs typeface="Aldhabi" pitchFamily="2" charset="-78"/>
              </a:rPr>
              <a:t>Used as executable and runnable files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Aldhabi" pitchFamily="2" charset="-78"/>
                <a:cs typeface="Aldhabi" pitchFamily="2" charset="-78"/>
              </a:rPr>
              <a:t>Used as libraries (Security, extendable, flexible)</a:t>
            </a:r>
          </a:p>
        </p:txBody>
      </p:sp>
    </p:spTree>
    <p:extLst>
      <p:ext uri="{BB962C8B-B14F-4D97-AF65-F5344CB8AC3E}">
        <p14:creationId xmlns:p14="http://schemas.microsoft.com/office/powerpoint/2010/main" val="1018270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3288125" y="2967335"/>
            <a:ext cx="56157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Create jar files using Eclipse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5337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3288125" y="2967335"/>
            <a:ext cx="56157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Java build tool overview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29A32C7-C00F-4D47-B967-2FF997CDD5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107" y="4736557"/>
            <a:ext cx="3565071" cy="9024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66F30A9-7534-4651-B360-5215F1CF79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3320" y="4676359"/>
            <a:ext cx="3443429" cy="9624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023EDF-A634-497B-89FC-EBD9845D19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32607" y="4541966"/>
            <a:ext cx="1774286" cy="109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45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55E9D11-C276-4829-8EB4-37873A025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7E778E8-3B84-4F0A-9F2D-25F375C7FBFC}"/>
              </a:ext>
            </a:extLst>
          </p:cNvPr>
          <p:cNvSpPr txBox="1"/>
          <p:nvPr/>
        </p:nvSpPr>
        <p:spPr>
          <a:xfrm>
            <a:off x="2771399" y="3013500"/>
            <a:ext cx="6649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latin typeface="Aldhabi" pitchFamily="2" charset="-78"/>
                <a:cs typeface="Aldhabi" pitchFamily="2" charset="-78"/>
              </a:rPr>
              <a:t>Once you stop learning, you start dying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210398-561D-4806-9899-6E88B0FF6133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5804627-42A2-4C47-B61E-5A99DEECF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1172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Archive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5F8721-CA6B-49A4-BCA2-FC434770153C}"/>
              </a:ext>
            </a:extLst>
          </p:cNvPr>
          <p:cNvSpPr txBox="1"/>
          <p:nvPr/>
        </p:nvSpPr>
        <p:spPr>
          <a:xfrm>
            <a:off x="1671681" y="2011392"/>
            <a:ext cx="98127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&lt;plugin&gt;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&lt;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groupId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&gt;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org.apache.maven.plugin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&lt;/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groupId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&lt;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artifactId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&gt;maven-jar-plugin&lt;/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artifactId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&lt;configuration&gt;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	&lt;excludes&gt;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		&lt;excludes&gt;**/log4j.properties&lt;/excludes&gt;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	&lt;/excludes&gt;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&lt;/configuration&gt;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&lt;archive&gt;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	&lt;manifest&gt;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		&lt;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mainClass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&gt;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fa.FresherAcademy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&lt;/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mainClass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	&lt;/manifest&gt;</a:t>
            </a:r>
          </a:p>
          <a:p>
            <a:pPr lvl="2"/>
            <a:r>
              <a:rPr lang="en-US" sz="2000" dirty="0">
                <a:latin typeface="Aldhabi" pitchFamily="2" charset="-78"/>
                <a:cs typeface="Aldhabi" pitchFamily="2" charset="-78"/>
              </a:rPr>
              <a:t>&lt;/archive&gt;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&lt;/plugin&gt;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E4B6C6-5995-4454-BE6D-A1A99B37B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8070" y="3429000"/>
            <a:ext cx="3292929" cy="99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6748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8630" y="26233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Archive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5F8721-CA6B-49A4-BCA2-FC434770153C}"/>
              </a:ext>
            </a:extLst>
          </p:cNvPr>
          <p:cNvSpPr txBox="1"/>
          <p:nvPr/>
        </p:nvSpPr>
        <p:spPr>
          <a:xfrm>
            <a:off x="1671681" y="2011392"/>
            <a:ext cx="981274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apply plugin: ’java’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apply plugin: ‘eclipse’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version = ‘1.0’</a:t>
            </a:r>
          </a:p>
          <a:p>
            <a:pPr algn="l"/>
            <a:r>
              <a:rPr lang="en-US" sz="2000" dirty="0" err="1">
                <a:latin typeface="Aldhabi" pitchFamily="2" charset="-78"/>
                <a:cs typeface="Aldhabi" pitchFamily="2" charset="-78"/>
              </a:rPr>
              <a:t>sourceCompatibility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 = 1.8</a:t>
            </a:r>
          </a:p>
          <a:p>
            <a:r>
              <a:rPr lang="en-US" sz="2000" dirty="0" err="1">
                <a:latin typeface="Aldhabi" pitchFamily="2" charset="-78"/>
                <a:cs typeface="Aldhabi" pitchFamily="2" charset="-78"/>
              </a:rPr>
              <a:t>targetCompatibility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 = 1.8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task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fatJav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(type: Jar) {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  	manifest {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		attributes ‘Implementation-Title’: ‘Gradle Jar File Example’,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			‘Implementation-Version’: version,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			‘Main-Class’: ‘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fa.FresherAcademy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’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		}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	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baseName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 = project.name + ‘-all’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	from {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configuration.compile.collect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 {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it.is.Directory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() ? It :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zipTree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(it)} }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	with jar	</a:t>
            </a:r>
          </a:p>
          <a:p>
            <a:r>
              <a:rPr lang="en-US" sz="2000" dirty="0">
                <a:latin typeface="Aldhabi" pitchFamily="2" charset="-78"/>
                <a:cs typeface="Aldhabi" pitchFamily="2" charset="-78"/>
              </a:rPr>
              <a:t>}	</a:t>
            </a:r>
          </a:p>
          <a:p>
            <a:pPr algn="l"/>
            <a:endParaRPr lang="en-US" sz="2000" dirty="0"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467BB4-22E1-4738-B783-F10D29BCC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6105" y="3591735"/>
            <a:ext cx="3443429" cy="96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4075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8630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Archive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5F8721-CA6B-49A4-BCA2-FC434770153C}"/>
              </a:ext>
            </a:extLst>
          </p:cNvPr>
          <p:cNvSpPr txBox="1"/>
          <p:nvPr/>
        </p:nvSpPr>
        <p:spPr>
          <a:xfrm>
            <a:off x="1671681" y="2011392"/>
            <a:ext cx="981274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&lt;target name=“compile” depends=“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init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”&gt;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&lt;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javac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srcdir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=“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src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”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destdir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=“build/classed”/&gt;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&lt;/target&gt;</a:t>
            </a:r>
          </a:p>
          <a:p>
            <a:pPr algn="l"/>
            <a:endParaRPr lang="en-US" sz="2000" dirty="0">
              <a:latin typeface="Aldhabi" pitchFamily="2" charset="-78"/>
              <a:cs typeface="Aldhabi" pitchFamily="2" charset="-78"/>
            </a:endParaRP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&lt;target name=“compress” depends=“compile”&gt;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&lt;jar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destfile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=“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dist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/FresherAcademy.jar”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basedir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=“build/classes”&gt;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	&lt;manifest&gt;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		&lt;attribute name=“Main-Class”  value=“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fa.FresherAcademy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”/&gt;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	&lt;/manifest&gt;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&lt;/jar&gt;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&lt;/target&gt;</a:t>
            </a:r>
          </a:p>
          <a:p>
            <a:pPr algn="l"/>
            <a:endParaRPr lang="en-US" sz="2000" dirty="0"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3490D6-1967-41AE-9174-3399701BCB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9107" y="3164404"/>
            <a:ext cx="2258786" cy="139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191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2451420" y="2967335"/>
            <a:ext cx="7325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Basic Oriented Object Programming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237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Basic OOP</a:t>
            </a:r>
          </a:p>
        </p:txBody>
      </p:sp>
      <p:sp>
        <p:nvSpPr>
          <p:cNvPr id="6" name="Google Shape;392;p14">
            <a:extLst>
              <a:ext uri="{FF2B5EF4-FFF2-40B4-BE49-F238E27FC236}">
                <a16:creationId xmlns:a16="http://schemas.microsoft.com/office/drawing/2014/main" id="{27E5D3F6-A378-4711-85A3-B96E1F4F3957}"/>
              </a:ext>
            </a:extLst>
          </p:cNvPr>
          <p:cNvSpPr/>
          <p:nvPr/>
        </p:nvSpPr>
        <p:spPr>
          <a:xfrm>
            <a:off x="3872270" y="222575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Class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3" name="Google Shape;392;p14">
            <a:extLst>
              <a:ext uri="{FF2B5EF4-FFF2-40B4-BE49-F238E27FC236}">
                <a16:creationId xmlns:a16="http://schemas.microsoft.com/office/drawing/2014/main" id="{3F6D3A0E-9830-4184-A3BA-A135D1825C27}"/>
              </a:ext>
            </a:extLst>
          </p:cNvPr>
          <p:cNvSpPr/>
          <p:nvPr/>
        </p:nvSpPr>
        <p:spPr>
          <a:xfrm>
            <a:off x="3872269" y="291502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Interface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0" name="Google Shape;392;p14">
            <a:extLst>
              <a:ext uri="{FF2B5EF4-FFF2-40B4-BE49-F238E27FC236}">
                <a16:creationId xmlns:a16="http://schemas.microsoft.com/office/drawing/2014/main" id="{2029C8E6-72F2-4F0B-90B9-BF7F2E6664F4}"/>
              </a:ext>
            </a:extLst>
          </p:cNvPr>
          <p:cNvSpPr/>
          <p:nvPr/>
        </p:nvSpPr>
        <p:spPr>
          <a:xfrm>
            <a:off x="3872269" y="364327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Access Modifiers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2" name="Google Shape;392;p14">
            <a:extLst>
              <a:ext uri="{FF2B5EF4-FFF2-40B4-BE49-F238E27FC236}">
                <a16:creationId xmlns:a16="http://schemas.microsoft.com/office/drawing/2014/main" id="{BA7AF3AA-A479-428F-A409-190F7F8E4A0A}"/>
              </a:ext>
            </a:extLst>
          </p:cNvPr>
          <p:cNvSpPr/>
          <p:nvPr/>
        </p:nvSpPr>
        <p:spPr>
          <a:xfrm>
            <a:off x="3872269" y="433254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Package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1" name="Google Shape;392;p14">
            <a:extLst>
              <a:ext uri="{FF2B5EF4-FFF2-40B4-BE49-F238E27FC236}">
                <a16:creationId xmlns:a16="http://schemas.microsoft.com/office/drawing/2014/main" id="{22B3FF5B-9CB1-47A8-82C6-52B5E8AE9386}"/>
              </a:ext>
            </a:extLst>
          </p:cNvPr>
          <p:cNvSpPr/>
          <p:nvPr/>
        </p:nvSpPr>
        <p:spPr>
          <a:xfrm>
            <a:off x="3864192" y="5016346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OOP Characteristics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177991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2451420" y="2967335"/>
            <a:ext cx="7325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Class </a:t>
            </a:r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Denfinition</a:t>
            </a:r>
            <a:endParaRPr lang="en-US" sz="5400" b="1" dirty="0"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3429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824425" y="2967335"/>
            <a:ext cx="85794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 class is a declaration to generate Java object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3012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 class, in Java, is where we teach object how to behave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2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8630" y="26233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Class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5F8721-CA6B-49A4-BCA2-FC434770153C}"/>
              </a:ext>
            </a:extLst>
          </p:cNvPr>
          <p:cNvSpPr txBox="1"/>
          <p:nvPr/>
        </p:nvSpPr>
        <p:spPr>
          <a:xfrm>
            <a:off x="1671681" y="2011392"/>
            <a:ext cx="981274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dirty="0" err="1">
                <a:latin typeface="Aldhabi" pitchFamily="2" charset="-78"/>
                <a:cs typeface="Aldhabi" pitchFamily="2" charset="-78"/>
              </a:rPr>
              <a:t>Access_Modifier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 </a:t>
            </a:r>
            <a:r>
              <a:rPr lang="en-US" sz="2000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class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Class_Name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{</a:t>
            </a:r>
          </a:p>
          <a:p>
            <a:pPr algn="l"/>
            <a:r>
              <a:rPr lang="en-US" sz="2000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	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class body: attributes vs methods</a:t>
            </a:r>
            <a:r>
              <a:rPr lang="en-US" sz="2000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	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}</a:t>
            </a:r>
          </a:p>
          <a:p>
            <a:pPr algn="l"/>
            <a:endParaRPr lang="en-US" sz="2000" dirty="0">
              <a:latin typeface="Aldhabi" pitchFamily="2" charset="-78"/>
              <a:cs typeface="Aldhabi" pitchFamily="2" charset="-78"/>
            </a:endParaRP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package fa;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public class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FresherAcademy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 {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private String message = “ Hello Fresher Academy”;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public void 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showMessage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(){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	</a:t>
            </a:r>
            <a:r>
              <a:rPr lang="en-US" sz="2000" dirty="0" err="1">
                <a:latin typeface="Aldhabi" pitchFamily="2" charset="-78"/>
                <a:cs typeface="Aldhabi" pitchFamily="2" charset="-78"/>
              </a:rPr>
              <a:t>System.out.println</a:t>
            </a:r>
            <a:r>
              <a:rPr lang="en-US" sz="2000" dirty="0">
                <a:latin typeface="Aldhabi" pitchFamily="2" charset="-78"/>
                <a:cs typeface="Aldhabi" pitchFamily="2" charset="-78"/>
              </a:rPr>
              <a:t>(message);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	}</a:t>
            </a:r>
          </a:p>
          <a:p>
            <a:pPr algn="l"/>
            <a:r>
              <a:rPr lang="en-US" sz="2000" dirty="0">
                <a:latin typeface="Aldhabi" pitchFamily="2" charset="-78"/>
                <a:cs typeface="Aldhabi" pitchFamily="2" charset="-78"/>
              </a:rPr>
              <a:t>}</a:t>
            </a:r>
          </a:p>
          <a:p>
            <a:pPr algn="l"/>
            <a:endParaRPr lang="en-US" sz="2000" dirty="0"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3490D6-1967-41AE-9174-3399701BCB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9107" y="3164404"/>
            <a:ext cx="2258786" cy="139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2767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public class &amp; Java file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864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Introduction</a:t>
            </a:r>
          </a:p>
        </p:txBody>
      </p:sp>
      <p:sp>
        <p:nvSpPr>
          <p:cNvPr id="6" name="Google Shape;392;p14">
            <a:extLst>
              <a:ext uri="{FF2B5EF4-FFF2-40B4-BE49-F238E27FC236}">
                <a16:creationId xmlns:a16="http://schemas.microsoft.com/office/drawing/2014/main" id="{27E5D3F6-A378-4711-85A3-B96E1F4F3957}"/>
              </a:ext>
            </a:extLst>
          </p:cNvPr>
          <p:cNvSpPr/>
          <p:nvPr/>
        </p:nvSpPr>
        <p:spPr>
          <a:xfrm>
            <a:off x="3872270" y="222575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History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3" name="Google Shape;392;p14">
            <a:extLst>
              <a:ext uri="{FF2B5EF4-FFF2-40B4-BE49-F238E27FC236}">
                <a16:creationId xmlns:a16="http://schemas.microsoft.com/office/drawing/2014/main" id="{3F6D3A0E-9830-4184-A3BA-A135D1825C27}"/>
              </a:ext>
            </a:extLst>
          </p:cNvPr>
          <p:cNvSpPr/>
          <p:nvPr/>
        </p:nvSpPr>
        <p:spPr>
          <a:xfrm>
            <a:off x="3872269" y="291502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Installation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0" name="Google Shape;392;p14">
            <a:extLst>
              <a:ext uri="{FF2B5EF4-FFF2-40B4-BE49-F238E27FC236}">
                <a16:creationId xmlns:a16="http://schemas.microsoft.com/office/drawing/2014/main" id="{2029C8E6-72F2-4F0B-90B9-BF7F2E6664F4}"/>
              </a:ext>
            </a:extLst>
          </p:cNvPr>
          <p:cNvSpPr/>
          <p:nvPr/>
        </p:nvSpPr>
        <p:spPr>
          <a:xfrm>
            <a:off x="3872269" y="3643277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IDEs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2" name="Google Shape;392;p14">
            <a:extLst>
              <a:ext uri="{FF2B5EF4-FFF2-40B4-BE49-F238E27FC236}">
                <a16:creationId xmlns:a16="http://schemas.microsoft.com/office/drawing/2014/main" id="{BA7AF3AA-A479-428F-A409-190F7F8E4A0A}"/>
              </a:ext>
            </a:extLst>
          </p:cNvPr>
          <p:cNvSpPr/>
          <p:nvPr/>
        </p:nvSpPr>
        <p:spPr>
          <a:xfrm>
            <a:off x="3872269" y="4332541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HelloWorld Program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4" name="Google Shape;392;p14">
            <a:extLst>
              <a:ext uri="{FF2B5EF4-FFF2-40B4-BE49-F238E27FC236}">
                <a16:creationId xmlns:a16="http://schemas.microsoft.com/office/drawing/2014/main" id="{C44366FE-3258-4F42-8362-4816669F21DF}"/>
              </a:ext>
            </a:extLst>
          </p:cNvPr>
          <p:cNvSpPr/>
          <p:nvPr/>
        </p:nvSpPr>
        <p:spPr>
          <a:xfrm>
            <a:off x="3872269" y="5021805"/>
            <a:ext cx="4447460" cy="55072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JDK Commands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3326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8630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Class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5F8721-CA6B-49A4-BCA2-FC434770153C}"/>
              </a:ext>
            </a:extLst>
          </p:cNvPr>
          <p:cNvSpPr txBox="1"/>
          <p:nvPr/>
        </p:nvSpPr>
        <p:spPr>
          <a:xfrm>
            <a:off x="1671681" y="2011392"/>
            <a:ext cx="981274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ldhabi" pitchFamily="2" charset="-78"/>
                <a:cs typeface="Aldhabi" pitchFamily="2" charset="-78"/>
              </a:rPr>
              <a:t>One or zero public class inside a Java file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ldhabi" pitchFamily="2" charset="-78"/>
                <a:cs typeface="Aldhabi" pitchFamily="2" charset="-78"/>
              </a:rPr>
              <a:t>The public class (if any) name must be the same the Java file name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ldhabi" pitchFamily="2" charset="-78"/>
                <a:cs typeface="Aldhabi" pitchFamily="2" charset="-78"/>
              </a:rPr>
              <a:t>If the is no public class, the Java file name could be anything (legal naming)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atin typeface="Aldhabi" pitchFamily="2" charset="-78"/>
                <a:cs typeface="Aldhabi" pitchFamily="2" charset="-78"/>
              </a:rPr>
              <a:t>If we want to run the main method from a method from a class, it must be public</a:t>
            </a:r>
          </a:p>
        </p:txBody>
      </p:sp>
    </p:spTree>
    <p:extLst>
      <p:ext uri="{BB962C8B-B14F-4D97-AF65-F5344CB8AC3E}">
        <p14:creationId xmlns:p14="http://schemas.microsoft.com/office/powerpoint/2010/main" val="1141578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public class &amp; Java file Lab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2444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Packages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4158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 package is a namespace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That organizes a set of related classes and interfaces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7697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Conceptually you can think of packages as being similar to different folders on your computer.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0827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2946338" y="74322"/>
            <a:ext cx="62993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Package Samples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4ECE6EE3-80BC-4506-99B3-91AE842F71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714" y="2100302"/>
            <a:ext cx="9827506" cy="366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8659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Access modifiers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7D8E8B9-B1EC-48FB-BCBA-BF13EB93A3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537" y="2051294"/>
            <a:ext cx="2856655" cy="2856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798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The access modifiers define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The scope of variables, methods, constructors or classes.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366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2953347" y="35524"/>
            <a:ext cx="62993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Access Modifiers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6CBEDF0B-FECF-43D2-8AD7-E18C8C4A4F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3486941"/>
              </p:ext>
            </p:extLst>
          </p:nvPr>
        </p:nvGraphicFramePr>
        <p:xfrm>
          <a:off x="1570607" y="1394631"/>
          <a:ext cx="9050786" cy="340788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4287310">
                  <a:extLst>
                    <a:ext uri="{9D8B030D-6E8A-4147-A177-3AD203B41FA5}">
                      <a16:colId xmlns:a16="http://schemas.microsoft.com/office/drawing/2014/main" val="608512601"/>
                    </a:ext>
                  </a:extLst>
                </a:gridCol>
                <a:gridCol w="1044322">
                  <a:extLst>
                    <a:ext uri="{9D8B030D-6E8A-4147-A177-3AD203B41FA5}">
                      <a16:colId xmlns:a16="http://schemas.microsoft.com/office/drawing/2014/main" val="1885396802"/>
                    </a:ext>
                  </a:extLst>
                </a:gridCol>
                <a:gridCol w="1470754">
                  <a:extLst>
                    <a:ext uri="{9D8B030D-6E8A-4147-A177-3AD203B41FA5}">
                      <a16:colId xmlns:a16="http://schemas.microsoft.com/office/drawing/2014/main" val="474659056"/>
                    </a:ext>
                  </a:extLst>
                </a:gridCol>
                <a:gridCol w="1140051">
                  <a:extLst>
                    <a:ext uri="{9D8B030D-6E8A-4147-A177-3AD203B41FA5}">
                      <a16:colId xmlns:a16="http://schemas.microsoft.com/office/drawing/2014/main" val="1472202294"/>
                    </a:ext>
                  </a:extLst>
                </a:gridCol>
                <a:gridCol w="1108349">
                  <a:extLst>
                    <a:ext uri="{9D8B030D-6E8A-4147-A177-3AD203B41FA5}">
                      <a16:colId xmlns:a16="http://schemas.microsoft.com/office/drawing/2014/main" val="1934085521"/>
                    </a:ext>
                  </a:extLst>
                </a:gridCol>
              </a:tblGrid>
              <a:tr h="654185"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Aldhabi" pitchFamily="2" charset="-78"/>
                          <a:cs typeface="Aldhabi" pitchFamily="2" charset="-78"/>
                        </a:rPr>
                        <a:t>Visibility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Aldhabi" pitchFamily="2" charset="-78"/>
                          <a:cs typeface="Aldhabi" pitchFamily="2" charset="-78"/>
                        </a:rPr>
                        <a:t>Public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Aldhabi" pitchFamily="2" charset="-78"/>
                          <a:cs typeface="Aldhabi" pitchFamily="2" charset="-78"/>
                        </a:rPr>
                        <a:t>Protected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Aldhabi" pitchFamily="2" charset="-78"/>
                          <a:cs typeface="Aldhabi" pitchFamily="2" charset="-78"/>
                        </a:rPr>
                        <a:t>Default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latin typeface="Aldhabi" pitchFamily="2" charset="-78"/>
                          <a:cs typeface="Aldhabi" pitchFamily="2" charset="-78"/>
                        </a:rPr>
                        <a:t>Private</a:t>
                      </a:r>
                    </a:p>
                  </a:txBody>
                  <a:tcPr marL="110779" marR="110779" marT="55390" marB="55390"/>
                </a:tc>
                <a:extLst>
                  <a:ext uri="{0D108BD9-81ED-4DB2-BD59-A6C34878D82A}">
                    <a16:rowId xmlns:a16="http://schemas.microsoft.com/office/drawing/2014/main" val="2989584923"/>
                  </a:ext>
                </a:extLst>
              </a:tr>
              <a:tr h="472757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From the same class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extLst>
                  <a:ext uri="{0D108BD9-81ED-4DB2-BD59-A6C34878D82A}">
                    <a16:rowId xmlns:a16="http://schemas.microsoft.com/office/drawing/2014/main" val="1909195620"/>
                  </a:ext>
                </a:extLst>
              </a:tr>
              <a:tr h="472757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From any class in the same package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No</a:t>
                      </a:r>
                    </a:p>
                  </a:txBody>
                  <a:tcPr marL="110779" marR="110779" marT="55390" marB="55390"/>
                </a:tc>
                <a:extLst>
                  <a:ext uri="{0D108BD9-81ED-4DB2-BD59-A6C34878D82A}">
                    <a16:rowId xmlns:a16="http://schemas.microsoft.com/office/drawing/2014/main" val="1117819382"/>
                  </a:ext>
                </a:extLst>
              </a:tr>
              <a:tr h="472757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From a subclass in the same package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No</a:t>
                      </a:r>
                    </a:p>
                  </a:txBody>
                  <a:tcPr marL="110779" marR="110779" marT="55390" marB="55390"/>
                </a:tc>
                <a:extLst>
                  <a:ext uri="{0D108BD9-81ED-4DB2-BD59-A6C34878D82A}">
                    <a16:rowId xmlns:a16="http://schemas.microsoft.com/office/drawing/2014/main" val="2362597880"/>
                  </a:ext>
                </a:extLst>
              </a:tr>
              <a:tr h="835614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From a subclass outside the same package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Yes, through inheritance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No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No</a:t>
                      </a:r>
                    </a:p>
                  </a:txBody>
                  <a:tcPr marL="110779" marR="110779" marT="55390" marB="55390"/>
                </a:tc>
                <a:extLst>
                  <a:ext uri="{0D108BD9-81ED-4DB2-BD59-A6C34878D82A}">
                    <a16:rowId xmlns:a16="http://schemas.microsoft.com/office/drawing/2014/main" val="2083878123"/>
                  </a:ext>
                </a:extLst>
              </a:tr>
              <a:tr h="472757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From any non-subclass class outside the package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Yes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No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No</a:t>
                      </a:r>
                    </a:p>
                  </a:txBody>
                  <a:tcPr marL="110779" marR="110779" marT="55390" marB="5539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Aldhabi" pitchFamily="2" charset="-78"/>
                          <a:cs typeface="Aldhabi" pitchFamily="2" charset="-78"/>
                        </a:rPr>
                        <a:t>No</a:t>
                      </a:r>
                    </a:p>
                  </a:txBody>
                  <a:tcPr marL="110779" marR="110779" marT="55390" marB="55390"/>
                </a:tc>
                <a:extLst>
                  <a:ext uri="{0D108BD9-81ED-4DB2-BD59-A6C34878D82A}">
                    <a16:rowId xmlns:a16="http://schemas.microsoft.com/office/drawing/2014/main" val="258404067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AD25DA0-50E8-49BC-94E2-EF65C8CEAD8F}"/>
              </a:ext>
            </a:extLst>
          </p:cNvPr>
          <p:cNvSpPr txBox="1"/>
          <p:nvPr/>
        </p:nvSpPr>
        <p:spPr>
          <a:xfrm>
            <a:off x="5181600" y="2400738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ED6EA8-D637-4ED8-AEF3-79A5E06982FB}"/>
              </a:ext>
            </a:extLst>
          </p:cNvPr>
          <p:cNvSpPr txBox="1"/>
          <p:nvPr/>
        </p:nvSpPr>
        <p:spPr>
          <a:xfrm>
            <a:off x="5181600" y="2400738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A6A8AC-DB6A-44B8-851F-1173EF29374D}"/>
              </a:ext>
            </a:extLst>
          </p:cNvPr>
          <p:cNvSpPr txBox="1"/>
          <p:nvPr/>
        </p:nvSpPr>
        <p:spPr>
          <a:xfrm>
            <a:off x="1570607" y="4802511"/>
            <a:ext cx="47853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latin typeface="Aldhabi" pitchFamily="2" charset="-78"/>
                <a:cs typeface="Aldhabi" pitchFamily="2" charset="-78"/>
              </a:rPr>
              <a:t>Public: Visible to the world</a:t>
            </a:r>
          </a:p>
          <a:p>
            <a:pPr algn="l"/>
            <a:r>
              <a:rPr lang="en-US" sz="2400" dirty="0">
                <a:latin typeface="Aldhabi" pitchFamily="2" charset="-78"/>
                <a:cs typeface="Aldhabi" pitchFamily="2" charset="-78"/>
              </a:rPr>
              <a:t>Protected: Visible to the package and all subclass</a:t>
            </a:r>
          </a:p>
          <a:p>
            <a:pPr algn="l"/>
            <a:r>
              <a:rPr lang="en-US" sz="2400" dirty="0">
                <a:latin typeface="Aldhabi" pitchFamily="2" charset="-78"/>
                <a:cs typeface="Aldhabi" pitchFamily="2" charset="-78"/>
              </a:rPr>
              <a:t>Default: Visible to the package. No modifiers are needed.</a:t>
            </a:r>
          </a:p>
          <a:p>
            <a:pPr algn="l"/>
            <a:r>
              <a:rPr lang="en-US" sz="2400" dirty="0">
                <a:latin typeface="Aldhabi" pitchFamily="2" charset="-78"/>
                <a:cs typeface="Aldhabi" pitchFamily="2" charset="-78"/>
              </a:rPr>
              <a:t>Private: Visible to the class only.</a:t>
            </a:r>
          </a:p>
        </p:txBody>
      </p:sp>
    </p:spTree>
    <p:extLst>
      <p:ext uri="{BB962C8B-B14F-4D97-AF65-F5344CB8AC3E}">
        <p14:creationId xmlns:p14="http://schemas.microsoft.com/office/powerpoint/2010/main" val="5021409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Class attributes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594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History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8F3D7F-5A39-4035-B11F-14DC41188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357" y="1564142"/>
            <a:ext cx="3374572" cy="23031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749054-29F9-4060-8334-47F62E3F48AB}"/>
              </a:ext>
            </a:extLst>
          </p:cNvPr>
          <p:cNvSpPr txBox="1"/>
          <p:nvPr/>
        </p:nvSpPr>
        <p:spPr>
          <a:xfrm>
            <a:off x="1360714" y="3867287"/>
            <a:ext cx="2002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James Gosling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521118-FA0A-422B-9C9C-3454D93709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357" y="4513619"/>
            <a:ext cx="3374572" cy="165681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C8F5FB-338C-4215-9AF8-BEA01026E0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73815" y="1564142"/>
            <a:ext cx="1703064" cy="230314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A627C1B-3C1F-41FC-87A3-703193268301}"/>
              </a:ext>
            </a:extLst>
          </p:cNvPr>
          <p:cNvSpPr txBox="1"/>
          <p:nvPr/>
        </p:nvSpPr>
        <p:spPr>
          <a:xfrm>
            <a:off x="5376311" y="3867285"/>
            <a:ext cx="898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Oak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A6386E4-F7FE-48FB-B7FD-8EE8F21C5D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15893" y="1524484"/>
            <a:ext cx="4095750" cy="234280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B4AF92E-FC12-4AE4-B24B-6F990B2A9115}"/>
              </a:ext>
            </a:extLst>
          </p:cNvPr>
          <p:cNvSpPr txBox="1"/>
          <p:nvPr/>
        </p:nvSpPr>
        <p:spPr>
          <a:xfrm>
            <a:off x="7982079" y="3867284"/>
            <a:ext cx="296337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US" sz="3600" dirty="0">
                <a:latin typeface="Aldhabi" pitchFamily="2" charset="-78"/>
                <a:cs typeface="Aldhabi" pitchFamily="2" charset="-78"/>
              </a:rPr>
              <a:t>Java Coffee Indonesian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5AD43E-E05B-47E9-A8A9-12D35111DB73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777AA2-8A74-4890-939B-EF2ACC9CFF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755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Attributes – Class Variables – Instance Variables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Data Members - Properties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3995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Modifiers </a:t>
            </a:r>
            <a:r>
              <a:rPr lang="en-US" sz="54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Type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 </a:t>
            </a:r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attribute_name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 [ = </a:t>
            </a:r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Init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 Value ]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75899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2953347" y="35524"/>
            <a:ext cx="62993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Access Modifiers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D25DA0-50E8-49BC-94E2-EF65C8CEAD8F}"/>
              </a:ext>
            </a:extLst>
          </p:cNvPr>
          <p:cNvSpPr txBox="1"/>
          <p:nvPr/>
        </p:nvSpPr>
        <p:spPr>
          <a:xfrm>
            <a:off x="5181600" y="2400738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ED6EA8-D637-4ED8-AEF3-79A5E06982FB}"/>
              </a:ext>
            </a:extLst>
          </p:cNvPr>
          <p:cNvSpPr txBox="1"/>
          <p:nvPr/>
        </p:nvSpPr>
        <p:spPr>
          <a:xfrm>
            <a:off x="5181600" y="2400738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31D7BF3A-543A-41CC-A0DC-2B7D5F3967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7105356"/>
              </p:ext>
            </p:extLst>
          </p:nvPr>
        </p:nvGraphicFramePr>
        <p:xfrm>
          <a:off x="3209968" y="1609049"/>
          <a:ext cx="5772064" cy="421669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886032">
                  <a:extLst>
                    <a:ext uri="{9D8B030D-6E8A-4147-A177-3AD203B41FA5}">
                      <a16:colId xmlns:a16="http://schemas.microsoft.com/office/drawing/2014/main" val="1072764885"/>
                    </a:ext>
                  </a:extLst>
                </a:gridCol>
                <a:gridCol w="2886032">
                  <a:extLst>
                    <a:ext uri="{9D8B030D-6E8A-4147-A177-3AD203B41FA5}">
                      <a16:colId xmlns:a16="http://schemas.microsoft.com/office/drawing/2014/main" val="3417553238"/>
                    </a:ext>
                  </a:extLst>
                </a:gridCol>
              </a:tblGrid>
              <a:tr h="42166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Type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Default Values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5137677"/>
                  </a:ext>
                </a:extLst>
              </a:tr>
              <a:tr h="421669">
                <a:tc>
                  <a:txBody>
                    <a:bodyPr/>
                    <a:lstStyle/>
                    <a:p>
                      <a:r>
                        <a:rPr lang="en-US" dirty="0"/>
                        <a:t>byte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5447322"/>
                  </a:ext>
                </a:extLst>
              </a:tr>
              <a:tr h="421669">
                <a:tc>
                  <a:txBody>
                    <a:bodyPr/>
                    <a:lstStyle/>
                    <a:p>
                      <a:r>
                        <a:rPr lang="en-US" dirty="0"/>
                        <a:t>short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8617832"/>
                  </a:ext>
                </a:extLst>
              </a:tr>
              <a:tr h="421669">
                <a:tc>
                  <a:txBody>
                    <a:bodyPr/>
                    <a:lstStyle/>
                    <a:p>
                      <a:r>
                        <a:rPr lang="en-US" dirty="0" err="1"/>
                        <a:t>int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571928"/>
                  </a:ext>
                </a:extLst>
              </a:tr>
              <a:tr h="421669">
                <a:tc>
                  <a:txBody>
                    <a:bodyPr/>
                    <a:lstStyle/>
                    <a:p>
                      <a:r>
                        <a:rPr lang="en-US" dirty="0"/>
                        <a:t>long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4049759"/>
                  </a:ext>
                </a:extLst>
              </a:tr>
              <a:tr h="421669">
                <a:tc>
                  <a:txBody>
                    <a:bodyPr/>
                    <a:lstStyle/>
                    <a:p>
                      <a:r>
                        <a:rPr lang="en-US" dirty="0"/>
                        <a:t>float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854172"/>
                  </a:ext>
                </a:extLst>
              </a:tr>
              <a:tr h="421669">
                <a:tc>
                  <a:txBody>
                    <a:bodyPr/>
                    <a:lstStyle/>
                    <a:p>
                      <a:r>
                        <a:rPr lang="en-US" dirty="0"/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7140384"/>
                  </a:ext>
                </a:extLst>
              </a:tr>
              <a:tr h="421669">
                <a:tc>
                  <a:txBody>
                    <a:bodyPr/>
                    <a:lstStyle/>
                    <a:p>
                      <a:r>
                        <a:rPr lang="en-US" dirty="0"/>
                        <a:t>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U0000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864079"/>
                  </a:ext>
                </a:extLst>
              </a:tr>
              <a:tr h="421669">
                <a:tc>
                  <a:txBody>
                    <a:bodyPr/>
                    <a:lstStyle/>
                    <a:p>
                      <a:r>
                        <a:rPr lang="en-US" dirty="0" err="1"/>
                        <a:t>boolean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5106038"/>
                  </a:ext>
                </a:extLst>
              </a:tr>
              <a:tr h="421669">
                <a:tc>
                  <a:txBody>
                    <a:bodyPr/>
                    <a:lstStyle/>
                    <a:p>
                      <a:r>
                        <a:rPr lang="en-US" dirty="0"/>
                        <a:t>String (or any object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9297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56126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Class methods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0408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95909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 java method is a collection of statements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That are grouped together to perform an operation.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4052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2946339" y="0"/>
            <a:ext cx="72181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Method Declaration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5C25AC-C031-467D-A758-9107BF9B8CA7}"/>
              </a:ext>
            </a:extLst>
          </p:cNvPr>
          <p:cNvSpPr txBox="1"/>
          <p:nvPr/>
        </p:nvSpPr>
        <p:spPr>
          <a:xfrm>
            <a:off x="1360714" y="1600200"/>
            <a:ext cx="98515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Modifiers 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Return_Type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 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Method_Name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([Parameters]) [throws 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Exception_List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] {</a:t>
            </a:r>
          </a:p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	//Body</a:t>
            </a:r>
          </a:p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836964" y="3110901"/>
            <a:ext cx="8191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Modifiers (Optional)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000" dirty="0" err="1">
                <a:latin typeface="Aldhabi" pitchFamily="2" charset="-78"/>
                <a:cs typeface="Aldhabi" pitchFamily="2" charset="-78"/>
              </a:rPr>
              <a:t>Return_Type</a:t>
            </a:r>
            <a:r>
              <a:rPr lang="en-US" sz="3000" dirty="0">
                <a:latin typeface="Aldhabi" pitchFamily="2" charset="-78"/>
                <a:cs typeface="Aldhabi" pitchFamily="2" charset="-78"/>
              </a:rPr>
              <a:t> (Required): a data type or void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000" dirty="0" err="1">
                <a:latin typeface="Aldhabi" pitchFamily="2" charset="-78"/>
                <a:cs typeface="Aldhabi" pitchFamily="2" charset="-78"/>
              </a:rPr>
              <a:t>Method_Name</a:t>
            </a:r>
            <a:r>
              <a:rPr lang="en-US" sz="3000" dirty="0">
                <a:latin typeface="Aldhabi" pitchFamily="2" charset="-78"/>
                <a:cs typeface="Aldhabi" pitchFamily="2" charset="-78"/>
              </a:rPr>
              <a:t> (Required): used to call somewhere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() (Required) and Parameters (Optional)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000" dirty="0" err="1">
                <a:latin typeface="Aldhabi" pitchFamily="2" charset="-78"/>
                <a:cs typeface="Aldhabi" pitchFamily="2" charset="-78"/>
              </a:rPr>
              <a:t>Exception_List</a:t>
            </a:r>
            <a:r>
              <a:rPr lang="en-US" sz="3000" dirty="0">
                <a:latin typeface="Aldhabi" pitchFamily="2" charset="-78"/>
                <a:cs typeface="Aldhabi" pitchFamily="2" charset="-78"/>
              </a:rPr>
              <a:t> (Optional)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{ Body } (Required for non-abstract method)</a:t>
            </a:r>
          </a:p>
        </p:txBody>
      </p:sp>
    </p:spTree>
    <p:extLst>
      <p:ext uri="{BB962C8B-B14F-4D97-AF65-F5344CB8AC3E}">
        <p14:creationId xmlns:p14="http://schemas.microsoft.com/office/powerpoint/2010/main" val="22232627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Class Lab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9563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Abstract Method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58654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public abstract void study();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0870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Constructors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919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History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C4AA8816-665F-46FD-96BD-18F8C1E34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grpSp>
        <p:nvGrpSpPr>
          <p:cNvPr id="3" name="Google Shape;3132;p16">
            <a:extLst>
              <a:ext uri="{FF2B5EF4-FFF2-40B4-BE49-F238E27FC236}">
                <a16:creationId xmlns:a16="http://schemas.microsoft.com/office/drawing/2014/main" id="{F7D33BA0-1C83-4D42-995C-324D9921A357}"/>
              </a:ext>
            </a:extLst>
          </p:cNvPr>
          <p:cNvGrpSpPr/>
          <p:nvPr/>
        </p:nvGrpSpPr>
        <p:grpSpPr>
          <a:xfrm>
            <a:off x="1768580" y="3429000"/>
            <a:ext cx="4327419" cy="1604430"/>
            <a:chOff x="5198925" y="3306031"/>
            <a:chExt cx="3143931" cy="1165639"/>
          </a:xfrm>
        </p:grpSpPr>
        <p:grpSp>
          <p:nvGrpSpPr>
            <p:cNvPr id="7" name="Google Shape;3133;p16">
              <a:extLst>
                <a:ext uri="{FF2B5EF4-FFF2-40B4-BE49-F238E27FC236}">
                  <a16:creationId xmlns:a16="http://schemas.microsoft.com/office/drawing/2014/main" id="{968333F4-46CB-4548-9D22-A9796E19EE82}"/>
                </a:ext>
              </a:extLst>
            </p:cNvPr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22" name="Google Shape;3134;p16">
                <a:extLst>
                  <a:ext uri="{FF2B5EF4-FFF2-40B4-BE49-F238E27FC236}">
                    <a16:creationId xmlns:a16="http://schemas.microsoft.com/office/drawing/2014/main" id="{585AC0B9-3EFB-43A8-9D67-354A38E45507}"/>
                  </a:ext>
                </a:extLst>
              </p:cNvPr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135;p16">
                <a:extLst>
                  <a:ext uri="{FF2B5EF4-FFF2-40B4-BE49-F238E27FC236}">
                    <a16:creationId xmlns:a16="http://schemas.microsoft.com/office/drawing/2014/main" id="{2DEEF833-1ED1-4184-902F-4030878AABF2}"/>
                  </a:ext>
                </a:extLst>
              </p:cNvPr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4" name="Google Shape;3136;p16">
                <a:extLst>
                  <a:ext uri="{FF2B5EF4-FFF2-40B4-BE49-F238E27FC236}">
                    <a16:creationId xmlns:a16="http://schemas.microsoft.com/office/drawing/2014/main" id="{8B838FAA-5773-48F8-BCA4-9E7F42B03117}"/>
                  </a:ext>
                </a:extLst>
              </p:cNvPr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" name="Google Shape;3137;p16">
              <a:extLst>
                <a:ext uri="{FF2B5EF4-FFF2-40B4-BE49-F238E27FC236}">
                  <a16:creationId xmlns:a16="http://schemas.microsoft.com/office/drawing/2014/main" id="{6296C8E6-9C9E-40F5-BE47-ABD47312292C}"/>
                </a:ext>
              </a:extLst>
            </p:cNvPr>
            <p:cNvGrpSpPr/>
            <p:nvPr/>
          </p:nvGrpSpPr>
          <p:grpSpPr>
            <a:xfrm>
              <a:off x="6752508" y="3306031"/>
              <a:ext cx="811428" cy="989669"/>
              <a:chOff x="2332224" y="1377548"/>
              <a:chExt cx="1090775" cy="1330379"/>
            </a:xfrm>
          </p:grpSpPr>
          <p:sp>
            <p:nvSpPr>
              <p:cNvPr id="19" name="Google Shape;3138;p16">
                <a:extLst>
                  <a:ext uri="{FF2B5EF4-FFF2-40B4-BE49-F238E27FC236}">
                    <a16:creationId xmlns:a16="http://schemas.microsoft.com/office/drawing/2014/main" id="{4D665265-FB82-459B-AF5D-BE36E2996805}"/>
                  </a:ext>
                </a:extLst>
              </p:cNvPr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3139;p16">
                <a:extLst>
                  <a:ext uri="{FF2B5EF4-FFF2-40B4-BE49-F238E27FC236}">
                    <a16:creationId xmlns:a16="http://schemas.microsoft.com/office/drawing/2014/main" id="{E88987A8-50D6-41F5-BC80-851B97E533D3}"/>
                  </a:ext>
                </a:extLst>
              </p:cNvPr>
              <p:cNvSpPr/>
              <p:nvPr/>
            </p:nvSpPr>
            <p:spPr>
              <a:xfrm rot="10800000">
                <a:off x="2332224" y="1433977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" name="Google Shape;3140;p16">
                <a:extLst>
                  <a:ext uri="{FF2B5EF4-FFF2-40B4-BE49-F238E27FC236}">
                    <a16:creationId xmlns:a16="http://schemas.microsoft.com/office/drawing/2014/main" id="{397FDE17-025A-4770-B37E-8E50324428E8}"/>
                  </a:ext>
                </a:extLst>
              </p:cNvPr>
              <p:cNvSpPr/>
              <p:nvPr/>
            </p:nvSpPr>
            <p:spPr>
              <a:xfrm rot="10800000">
                <a:off x="2727136" y="1377548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1" name="Google Shape;3141;p16">
              <a:extLst>
                <a:ext uri="{FF2B5EF4-FFF2-40B4-BE49-F238E27FC236}">
                  <a16:creationId xmlns:a16="http://schemas.microsoft.com/office/drawing/2014/main" id="{AA5E7354-B42F-4335-B363-91CF092EB761}"/>
                </a:ext>
              </a:extLst>
            </p:cNvPr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16" name="Google Shape;3142;p16">
                <a:extLst>
                  <a:ext uri="{FF2B5EF4-FFF2-40B4-BE49-F238E27FC236}">
                    <a16:creationId xmlns:a16="http://schemas.microsoft.com/office/drawing/2014/main" id="{D333A188-A8C5-4C77-9BB5-4BC488D23327}"/>
                  </a:ext>
                </a:extLst>
              </p:cNvPr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143;p16">
                <a:extLst>
                  <a:ext uri="{FF2B5EF4-FFF2-40B4-BE49-F238E27FC236}">
                    <a16:creationId xmlns:a16="http://schemas.microsoft.com/office/drawing/2014/main" id="{F7AF8AEB-2E94-43DF-B6EA-DEFE8AA79D41}"/>
                  </a:ext>
                </a:extLst>
              </p:cNvPr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" name="Google Shape;3144;p16">
                <a:extLst>
                  <a:ext uri="{FF2B5EF4-FFF2-40B4-BE49-F238E27FC236}">
                    <a16:creationId xmlns:a16="http://schemas.microsoft.com/office/drawing/2014/main" id="{1C7D2211-118D-425E-AA55-07E9D4AE1B43}"/>
                  </a:ext>
                </a:extLst>
              </p:cNvPr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3145;p16">
              <a:extLst>
                <a:ext uri="{FF2B5EF4-FFF2-40B4-BE49-F238E27FC236}">
                  <a16:creationId xmlns:a16="http://schemas.microsoft.com/office/drawing/2014/main" id="{83FB07BE-A58A-4621-97CD-0193F9BF0FA5}"/>
                </a:ext>
              </a:extLst>
            </p:cNvPr>
            <p:cNvGrpSpPr/>
            <p:nvPr/>
          </p:nvGrpSpPr>
          <p:grpSpPr>
            <a:xfrm>
              <a:off x="5198925" y="3311791"/>
              <a:ext cx="811409" cy="986623"/>
              <a:chOff x="243794" y="1385289"/>
              <a:chExt cx="1090750" cy="1326285"/>
            </a:xfrm>
          </p:grpSpPr>
          <p:sp>
            <p:nvSpPr>
              <p:cNvPr id="13" name="Google Shape;3146;p16">
                <a:extLst>
                  <a:ext uri="{FF2B5EF4-FFF2-40B4-BE49-F238E27FC236}">
                    <a16:creationId xmlns:a16="http://schemas.microsoft.com/office/drawing/2014/main" id="{014D01F5-B696-408F-9171-387C81D0C58C}"/>
                  </a:ext>
                </a:extLst>
              </p:cNvPr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3147;p16">
                <a:extLst>
                  <a:ext uri="{FF2B5EF4-FFF2-40B4-BE49-F238E27FC236}">
                    <a16:creationId xmlns:a16="http://schemas.microsoft.com/office/drawing/2014/main" id="{120AFC7B-7246-4728-8AC5-22B41F598969}"/>
                  </a:ext>
                </a:extLst>
              </p:cNvPr>
              <p:cNvSpPr/>
              <p:nvPr/>
            </p:nvSpPr>
            <p:spPr>
              <a:xfrm rot="10800000">
                <a:off x="243794" y="1437624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3148;p16">
                <a:extLst>
                  <a:ext uri="{FF2B5EF4-FFF2-40B4-BE49-F238E27FC236}">
                    <a16:creationId xmlns:a16="http://schemas.microsoft.com/office/drawing/2014/main" id="{F8F848DE-4AC4-4A2B-9B71-EC3DD38858BD}"/>
                  </a:ext>
                </a:extLst>
              </p:cNvPr>
              <p:cNvSpPr/>
              <p:nvPr/>
            </p:nvSpPr>
            <p:spPr>
              <a:xfrm rot="10800000">
                <a:off x="633749" y="1385289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3" name="Google Shape;3134;p16">
            <a:extLst>
              <a:ext uri="{FF2B5EF4-FFF2-40B4-BE49-F238E27FC236}">
                <a16:creationId xmlns:a16="http://schemas.microsoft.com/office/drawing/2014/main" id="{8CAD5D50-009B-4092-AE20-9798342591ED}"/>
              </a:ext>
            </a:extLst>
          </p:cNvPr>
          <p:cNvSpPr/>
          <p:nvPr/>
        </p:nvSpPr>
        <p:spPr>
          <a:xfrm>
            <a:off x="9467311" y="3838389"/>
            <a:ext cx="758195" cy="758094"/>
          </a:xfrm>
          <a:custGeom>
            <a:avLst/>
            <a:gdLst/>
            <a:ahLst/>
            <a:cxnLst/>
            <a:rect l="l" t="t" r="r" b="b"/>
            <a:pathLst>
              <a:path w="29619" h="29615" extrusionOk="0">
                <a:moveTo>
                  <a:pt x="14809" y="1"/>
                </a:moveTo>
                <a:cubicBezTo>
                  <a:pt x="6631" y="1"/>
                  <a:pt x="0" y="6631"/>
                  <a:pt x="0" y="14809"/>
                </a:cubicBezTo>
                <a:cubicBezTo>
                  <a:pt x="0" y="22988"/>
                  <a:pt x="6631" y="29615"/>
                  <a:pt x="14809" y="29615"/>
                </a:cubicBezTo>
                <a:cubicBezTo>
                  <a:pt x="22987" y="29615"/>
                  <a:pt x="29618" y="22988"/>
                  <a:pt x="29618" y="14809"/>
                </a:cubicBezTo>
                <a:cubicBezTo>
                  <a:pt x="29618" y="6631"/>
                  <a:pt x="22987" y="1"/>
                  <a:pt x="14809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3135;p16">
            <a:extLst>
              <a:ext uri="{FF2B5EF4-FFF2-40B4-BE49-F238E27FC236}">
                <a16:creationId xmlns:a16="http://schemas.microsoft.com/office/drawing/2014/main" id="{EFE0BBF4-5A4A-4C62-BD39-7423D5C004BC}"/>
              </a:ext>
            </a:extLst>
          </p:cNvPr>
          <p:cNvSpPr/>
          <p:nvPr/>
        </p:nvSpPr>
        <p:spPr>
          <a:xfrm>
            <a:off x="9288072" y="3659073"/>
            <a:ext cx="1116750" cy="1304439"/>
          </a:xfrm>
          <a:custGeom>
            <a:avLst/>
            <a:gdLst/>
            <a:ahLst/>
            <a:cxnLst/>
            <a:rect l="l" t="t" r="r" b="b"/>
            <a:pathLst>
              <a:path w="43626" h="50958" extrusionOk="0">
                <a:moveTo>
                  <a:pt x="21811" y="0"/>
                </a:moveTo>
                <a:cubicBezTo>
                  <a:pt x="9785" y="0"/>
                  <a:pt x="0" y="9788"/>
                  <a:pt x="0" y="21814"/>
                </a:cubicBezTo>
                <a:cubicBezTo>
                  <a:pt x="8" y="22289"/>
                  <a:pt x="401" y="22672"/>
                  <a:pt x="876" y="22672"/>
                </a:cubicBezTo>
                <a:cubicBezTo>
                  <a:pt x="1355" y="22672"/>
                  <a:pt x="1744" y="22289"/>
                  <a:pt x="1755" y="21814"/>
                </a:cubicBezTo>
                <a:cubicBezTo>
                  <a:pt x="1755" y="10757"/>
                  <a:pt x="10754" y="1755"/>
                  <a:pt x="21811" y="1755"/>
                </a:cubicBezTo>
                <a:cubicBezTo>
                  <a:pt x="32869" y="1755"/>
                  <a:pt x="41867" y="10753"/>
                  <a:pt x="41867" y="21814"/>
                </a:cubicBezTo>
                <a:cubicBezTo>
                  <a:pt x="41871" y="32872"/>
                  <a:pt x="32869" y="41870"/>
                  <a:pt x="21811" y="41870"/>
                </a:cubicBezTo>
                <a:cubicBezTo>
                  <a:pt x="21329" y="41870"/>
                  <a:pt x="20932" y="42263"/>
                  <a:pt x="20935" y="42750"/>
                </a:cubicBezTo>
                <a:lnTo>
                  <a:pt x="20935" y="50957"/>
                </a:lnTo>
                <a:lnTo>
                  <a:pt x="22691" y="50942"/>
                </a:lnTo>
                <a:lnTo>
                  <a:pt x="22691" y="43610"/>
                </a:lnTo>
                <a:cubicBezTo>
                  <a:pt x="34312" y="43147"/>
                  <a:pt x="43626" y="33547"/>
                  <a:pt x="43626" y="21814"/>
                </a:cubicBezTo>
                <a:cubicBezTo>
                  <a:pt x="43626" y="9785"/>
                  <a:pt x="33841" y="0"/>
                  <a:pt x="21811" y="0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3138;p16">
            <a:extLst>
              <a:ext uri="{FF2B5EF4-FFF2-40B4-BE49-F238E27FC236}">
                <a16:creationId xmlns:a16="http://schemas.microsoft.com/office/drawing/2014/main" id="{010A0B52-307A-473A-A016-55EAB2513562}"/>
              </a:ext>
            </a:extLst>
          </p:cNvPr>
          <p:cNvSpPr/>
          <p:nvPr/>
        </p:nvSpPr>
        <p:spPr>
          <a:xfrm>
            <a:off x="8395204" y="3838389"/>
            <a:ext cx="758093" cy="758094"/>
          </a:xfrm>
          <a:custGeom>
            <a:avLst/>
            <a:gdLst/>
            <a:ahLst/>
            <a:cxnLst/>
            <a:rect l="l" t="t" r="r" b="b"/>
            <a:pathLst>
              <a:path w="29615" h="29615" extrusionOk="0">
                <a:moveTo>
                  <a:pt x="14810" y="1"/>
                </a:moveTo>
                <a:cubicBezTo>
                  <a:pt x="6631" y="1"/>
                  <a:pt x="1" y="6631"/>
                  <a:pt x="1" y="14809"/>
                </a:cubicBezTo>
                <a:cubicBezTo>
                  <a:pt x="1" y="22988"/>
                  <a:pt x="6631" y="29615"/>
                  <a:pt x="14810" y="29615"/>
                </a:cubicBezTo>
                <a:cubicBezTo>
                  <a:pt x="22988" y="29615"/>
                  <a:pt x="29615" y="22988"/>
                  <a:pt x="29615" y="14809"/>
                </a:cubicBezTo>
                <a:cubicBezTo>
                  <a:pt x="29615" y="6631"/>
                  <a:pt x="22988" y="1"/>
                  <a:pt x="14810" y="1"/>
                </a:cubicBezTo>
                <a:close/>
              </a:path>
            </a:pathLst>
          </a:cu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3139;p16">
            <a:extLst>
              <a:ext uri="{FF2B5EF4-FFF2-40B4-BE49-F238E27FC236}">
                <a16:creationId xmlns:a16="http://schemas.microsoft.com/office/drawing/2014/main" id="{F517CEA9-E681-42DE-9EF5-4C4BF35F68E4}"/>
              </a:ext>
            </a:extLst>
          </p:cNvPr>
          <p:cNvSpPr/>
          <p:nvPr/>
        </p:nvSpPr>
        <p:spPr>
          <a:xfrm rot="10800000">
            <a:off x="8215863" y="3454963"/>
            <a:ext cx="1116878" cy="1304439"/>
          </a:xfrm>
          <a:custGeom>
            <a:avLst/>
            <a:gdLst/>
            <a:ahLst/>
            <a:cxnLst/>
            <a:rect l="l" t="t" r="r" b="b"/>
            <a:pathLst>
              <a:path w="43631" h="50958" extrusionOk="0">
                <a:moveTo>
                  <a:pt x="21816" y="0"/>
                </a:moveTo>
                <a:cubicBezTo>
                  <a:pt x="9786" y="0"/>
                  <a:pt x="1" y="9788"/>
                  <a:pt x="1" y="21814"/>
                </a:cubicBezTo>
                <a:cubicBezTo>
                  <a:pt x="12" y="22289"/>
                  <a:pt x="402" y="22672"/>
                  <a:pt x="880" y="22672"/>
                </a:cubicBezTo>
                <a:cubicBezTo>
                  <a:pt x="1355" y="22672"/>
                  <a:pt x="1745" y="22289"/>
                  <a:pt x="1756" y="21814"/>
                </a:cubicBezTo>
                <a:cubicBezTo>
                  <a:pt x="1756" y="10757"/>
                  <a:pt x="10754" y="1755"/>
                  <a:pt x="21812" y="1755"/>
                </a:cubicBezTo>
                <a:cubicBezTo>
                  <a:pt x="32869" y="1755"/>
                  <a:pt x="41871" y="10753"/>
                  <a:pt x="41871" y="21814"/>
                </a:cubicBezTo>
                <a:cubicBezTo>
                  <a:pt x="41871" y="32872"/>
                  <a:pt x="32873" y="41870"/>
                  <a:pt x="21816" y="41870"/>
                </a:cubicBezTo>
                <a:cubicBezTo>
                  <a:pt x="21329" y="41870"/>
                  <a:pt x="20936" y="42263"/>
                  <a:pt x="20936" y="42750"/>
                </a:cubicBezTo>
                <a:lnTo>
                  <a:pt x="20936" y="50957"/>
                </a:lnTo>
                <a:lnTo>
                  <a:pt x="22691" y="50942"/>
                </a:lnTo>
                <a:lnTo>
                  <a:pt x="22691" y="43610"/>
                </a:lnTo>
                <a:cubicBezTo>
                  <a:pt x="34317" y="43147"/>
                  <a:pt x="43630" y="33547"/>
                  <a:pt x="43627" y="21814"/>
                </a:cubicBezTo>
                <a:cubicBezTo>
                  <a:pt x="43627" y="9785"/>
                  <a:pt x="33842" y="0"/>
                  <a:pt x="21816" y="0"/>
                </a:cubicBezTo>
                <a:close/>
              </a:path>
            </a:pathLst>
          </a:cu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3142;p16">
            <a:extLst>
              <a:ext uri="{FF2B5EF4-FFF2-40B4-BE49-F238E27FC236}">
                <a16:creationId xmlns:a16="http://schemas.microsoft.com/office/drawing/2014/main" id="{8EE3B9E6-B3C5-421A-909B-6B41C55E5CB5}"/>
              </a:ext>
            </a:extLst>
          </p:cNvPr>
          <p:cNvSpPr/>
          <p:nvPr/>
        </p:nvSpPr>
        <p:spPr>
          <a:xfrm>
            <a:off x="7323021" y="3838389"/>
            <a:ext cx="758195" cy="758094"/>
          </a:xfrm>
          <a:custGeom>
            <a:avLst/>
            <a:gdLst/>
            <a:ahLst/>
            <a:cxnLst/>
            <a:rect l="l" t="t" r="r" b="b"/>
            <a:pathLst>
              <a:path w="29619" h="29615" extrusionOk="0">
                <a:moveTo>
                  <a:pt x="14809" y="1"/>
                </a:moveTo>
                <a:cubicBezTo>
                  <a:pt x="6631" y="1"/>
                  <a:pt x="0" y="6631"/>
                  <a:pt x="0" y="14809"/>
                </a:cubicBezTo>
                <a:cubicBezTo>
                  <a:pt x="0" y="22988"/>
                  <a:pt x="6631" y="29615"/>
                  <a:pt x="14809" y="29615"/>
                </a:cubicBezTo>
                <a:cubicBezTo>
                  <a:pt x="22987" y="29615"/>
                  <a:pt x="29618" y="22988"/>
                  <a:pt x="29618" y="14809"/>
                </a:cubicBezTo>
                <a:cubicBezTo>
                  <a:pt x="29618" y="6631"/>
                  <a:pt x="22987" y="1"/>
                  <a:pt x="14809" y="1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3143;p16">
            <a:extLst>
              <a:ext uri="{FF2B5EF4-FFF2-40B4-BE49-F238E27FC236}">
                <a16:creationId xmlns:a16="http://schemas.microsoft.com/office/drawing/2014/main" id="{A18102BB-E38C-44DB-AA25-2811B4D26E1A}"/>
              </a:ext>
            </a:extLst>
          </p:cNvPr>
          <p:cNvSpPr/>
          <p:nvPr/>
        </p:nvSpPr>
        <p:spPr>
          <a:xfrm>
            <a:off x="7143782" y="3659073"/>
            <a:ext cx="1116750" cy="1304439"/>
          </a:xfrm>
          <a:custGeom>
            <a:avLst/>
            <a:gdLst/>
            <a:ahLst/>
            <a:cxnLst/>
            <a:rect l="l" t="t" r="r" b="b"/>
            <a:pathLst>
              <a:path w="43626" h="50958" extrusionOk="0">
                <a:moveTo>
                  <a:pt x="21811" y="0"/>
                </a:moveTo>
                <a:cubicBezTo>
                  <a:pt x="9785" y="0"/>
                  <a:pt x="0" y="9788"/>
                  <a:pt x="0" y="21814"/>
                </a:cubicBezTo>
                <a:cubicBezTo>
                  <a:pt x="8" y="22289"/>
                  <a:pt x="401" y="22672"/>
                  <a:pt x="876" y="22672"/>
                </a:cubicBezTo>
                <a:cubicBezTo>
                  <a:pt x="1355" y="22672"/>
                  <a:pt x="1744" y="22289"/>
                  <a:pt x="1755" y="21814"/>
                </a:cubicBezTo>
                <a:cubicBezTo>
                  <a:pt x="1755" y="10757"/>
                  <a:pt x="10754" y="1755"/>
                  <a:pt x="21811" y="1755"/>
                </a:cubicBezTo>
                <a:cubicBezTo>
                  <a:pt x="32869" y="1755"/>
                  <a:pt x="41867" y="10753"/>
                  <a:pt x="41867" y="21814"/>
                </a:cubicBezTo>
                <a:cubicBezTo>
                  <a:pt x="41871" y="32872"/>
                  <a:pt x="32869" y="41870"/>
                  <a:pt x="21811" y="41870"/>
                </a:cubicBezTo>
                <a:cubicBezTo>
                  <a:pt x="21329" y="41870"/>
                  <a:pt x="20932" y="42263"/>
                  <a:pt x="20936" y="42750"/>
                </a:cubicBezTo>
                <a:lnTo>
                  <a:pt x="20936" y="50957"/>
                </a:lnTo>
                <a:lnTo>
                  <a:pt x="22691" y="50942"/>
                </a:lnTo>
                <a:lnTo>
                  <a:pt x="22691" y="43610"/>
                </a:lnTo>
                <a:cubicBezTo>
                  <a:pt x="34312" y="43147"/>
                  <a:pt x="43626" y="33547"/>
                  <a:pt x="43626" y="21814"/>
                </a:cubicBezTo>
                <a:cubicBezTo>
                  <a:pt x="43626" y="9785"/>
                  <a:pt x="33841" y="0"/>
                  <a:pt x="21811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3146;p16">
            <a:extLst>
              <a:ext uri="{FF2B5EF4-FFF2-40B4-BE49-F238E27FC236}">
                <a16:creationId xmlns:a16="http://schemas.microsoft.com/office/drawing/2014/main" id="{E84C5960-72B6-47FD-B678-FBFCFFAF3E4F}"/>
              </a:ext>
            </a:extLst>
          </p:cNvPr>
          <p:cNvSpPr/>
          <p:nvPr/>
        </p:nvSpPr>
        <p:spPr>
          <a:xfrm>
            <a:off x="6250915" y="3838389"/>
            <a:ext cx="758092" cy="758094"/>
          </a:xfrm>
          <a:custGeom>
            <a:avLst/>
            <a:gdLst/>
            <a:ahLst/>
            <a:cxnLst/>
            <a:rect l="l" t="t" r="r" b="b"/>
            <a:pathLst>
              <a:path w="29615" h="29615" extrusionOk="0">
                <a:moveTo>
                  <a:pt x="14810" y="1"/>
                </a:moveTo>
                <a:cubicBezTo>
                  <a:pt x="6631" y="1"/>
                  <a:pt x="1" y="6631"/>
                  <a:pt x="1" y="14809"/>
                </a:cubicBezTo>
                <a:cubicBezTo>
                  <a:pt x="1" y="22988"/>
                  <a:pt x="6631" y="29615"/>
                  <a:pt x="14810" y="29615"/>
                </a:cubicBezTo>
                <a:cubicBezTo>
                  <a:pt x="22988" y="29615"/>
                  <a:pt x="29615" y="22988"/>
                  <a:pt x="29615" y="14809"/>
                </a:cubicBezTo>
                <a:cubicBezTo>
                  <a:pt x="29615" y="6631"/>
                  <a:pt x="22988" y="1"/>
                  <a:pt x="14810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3147;p16">
            <a:extLst>
              <a:ext uri="{FF2B5EF4-FFF2-40B4-BE49-F238E27FC236}">
                <a16:creationId xmlns:a16="http://schemas.microsoft.com/office/drawing/2014/main" id="{B0FF0759-E0B8-4C2D-B2D8-3F58134F3DBE}"/>
              </a:ext>
            </a:extLst>
          </p:cNvPr>
          <p:cNvSpPr/>
          <p:nvPr/>
        </p:nvSpPr>
        <p:spPr>
          <a:xfrm rot="10800000">
            <a:off x="6075754" y="3464142"/>
            <a:ext cx="1116852" cy="1304439"/>
          </a:xfrm>
          <a:custGeom>
            <a:avLst/>
            <a:gdLst/>
            <a:ahLst/>
            <a:cxnLst/>
            <a:rect l="l" t="t" r="r" b="b"/>
            <a:pathLst>
              <a:path w="43630" h="50958" extrusionOk="0">
                <a:moveTo>
                  <a:pt x="21815" y="0"/>
                </a:moveTo>
                <a:cubicBezTo>
                  <a:pt x="9785" y="0"/>
                  <a:pt x="0" y="9788"/>
                  <a:pt x="0" y="21814"/>
                </a:cubicBezTo>
                <a:cubicBezTo>
                  <a:pt x="11" y="22289"/>
                  <a:pt x="401" y="22672"/>
                  <a:pt x="879" y="22672"/>
                </a:cubicBezTo>
                <a:cubicBezTo>
                  <a:pt x="1354" y="22672"/>
                  <a:pt x="1744" y="22289"/>
                  <a:pt x="1755" y="21814"/>
                </a:cubicBezTo>
                <a:cubicBezTo>
                  <a:pt x="1755" y="10757"/>
                  <a:pt x="10753" y="1755"/>
                  <a:pt x="21811" y="1755"/>
                </a:cubicBezTo>
                <a:cubicBezTo>
                  <a:pt x="32869" y="1755"/>
                  <a:pt x="41870" y="10753"/>
                  <a:pt x="41870" y="21814"/>
                </a:cubicBezTo>
                <a:cubicBezTo>
                  <a:pt x="41870" y="32872"/>
                  <a:pt x="32872" y="41870"/>
                  <a:pt x="21815" y="41870"/>
                </a:cubicBezTo>
                <a:cubicBezTo>
                  <a:pt x="21329" y="41870"/>
                  <a:pt x="20935" y="42263"/>
                  <a:pt x="20935" y="42750"/>
                </a:cubicBezTo>
                <a:lnTo>
                  <a:pt x="20935" y="50957"/>
                </a:lnTo>
                <a:lnTo>
                  <a:pt x="22694" y="50942"/>
                </a:lnTo>
                <a:lnTo>
                  <a:pt x="22694" y="43610"/>
                </a:lnTo>
                <a:cubicBezTo>
                  <a:pt x="34316" y="43147"/>
                  <a:pt x="43629" y="33547"/>
                  <a:pt x="43626" y="21814"/>
                </a:cubicBezTo>
                <a:cubicBezTo>
                  <a:pt x="43626" y="9785"/>
                  <a:pt x="33841" y="0"/>
                  <a:pt x="21815" y="0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4229FBB9-886D-49C4-A7EC-4717892F2B55}"/>
              </a:ext>
            </a:extLst>
          </p:cNvPr>
          <p:cNvSpPr txBox="1"/>
          <p:nvPr/>
        </p:nvSpPr>
        <p:spPr>
          <a:xfrm>
            <a:off x="1077358" y="2628781"/>
            <a:ext cx="231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JDK 1.0</a:t>
            </a:r>
          </a:p>
          <a:p>
            <a:pPr algn="ctr"/>
            <a:r>
              <a:rPr lang="en-US" dirty="0"/>
              <a:t>(January 23, 1996)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B1ADC75-5A3C-4947-BBCA-0BC6596A0D96}"/>
              </a:ext>
            </a:extLst>
          </p:cNvPr>
          <p:cNvSpPr txBox="1"/>
          <p:nvPr/>
        </p:nvSpPr>
        <p:spPr>
          <a:xfrm>
            <a:off x="2273025" y="5158220"/>
            <a:ext cx="231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JDK 1.1</a:t>
            </a:r>
          </a:p>
          <a:p>
            <a:pPr algn="ctr"/>
            <a:r>
              <a:rPr lang="en-US" dirty="0"/>
              <a:t>(February 19, 1997)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4293991-15DC-493F-A89A-22FED621B6D8}"/>
              </a:ext>
            </a:extLst>
          </p:cNvPr>
          <p:cNvSpPr txBox="1"/>
          <p:nvPr/>
        </p:nvSpPr>
        <p:spPr>
          <a:xfrm>
            <a:off x="3359175" y="2560895"/>
            <a:ext cx="231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J2SE 1.2</a:t>
            </a:r>
          </a:p>
          <a:p>
            <a:pPr algn="ctr"/>
            <a:r>
              <a:rPr lang="en-US" dirty="0"/>
              <a:t>(December 8, 1998)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F7A5B23-646B-419B-A56D-04DC6FD07841}"/>
              </a:ext>
            </a:extLst>
          </p:cNvPr>
          <p:cNvSpPr txBox="1"/>
          <p:nvPr/>
        </p:nvSpPr>
        <p:spPr>
          <a:xfrm>
            <a:off x="4548721" y="5127275"/>
            <a:ext cx="231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J2SE 1.3</a:t>
            </a:r>
          </a:p>
          <a:p>
            <a:pPr algn="ctr"/>
            <a:r>
              <a:rPr lang="en-US" dirty="0"/>
              <a:t>(May 8, 2000)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C3DDD2E-A041-4B76-9345-A80F04A48341}"/>
              </a:ext>
            </a:extLst>
          </p:cNvPr>
          <p:cNvSpPr txBox="1"/>
          <p:nvPr/>
        </p:nvSpPr>
        <p:spPr>
          <a:xfrm>
            <a:off x="5471993" y="2576367"/>
            <a:ext cx="231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JJ2SEDK 1.4</a:t>
            </a:r>
          </a:p>
          <a:p>
            <a:pPr algn="ctr"/>
            <a:r>
              <a:rPr lang="en-US" dirty="0"/>
              <a:t>(February 6, 2002)</a:t>
            </a:r>
          </a:p>
        </p:txBody>
      </p:sp>
      <p:sp>
        <p:nvSpPr>
          <p:cNvPr id="88" name="Google Shape;3140;p16">
            <a:extLst>
              <a:ext uri="{FF2B5EF4-FFF2-40B4-BE49-F238E27FC236}">
                <a16:creationId xmlns:a16="http://schemas.microsoft.com/office/drawing/2014/main" id="{F3F6ACC1-F73B-4F35-966E-AFD08CDA36F9}"/>
              </a:ext>
            </a:extLst>
          </p:cNvPr>
          <p:cNvSpPr/>
          <p:nvPr/>
        </p:nvSpPr>
        <p:spPr>
          <a:xfrm rot="10800000">
            <a:off x="6475885" y="3414287"/>
            <a:ext cx="308152" cy="177447"/>
          </a:xfrm>
          <a:custGeom>
            <a:avLst/>
            <a:gdLst/>
            <a:ahLst/>
            <a:cxnLst/>
            <a:rect l="l" t="t" r="r" b="b"/>
            <a:pathLst>
              <a:path w="12038" h="6932" extrusionOk="0">
                <a:moveTo>
                  <a:pt x="11088" y="1"/>
                </a:moveTo>
                <a:cubicBezTo>
                  <a:pt x="10863" y="1"/>
                  <a:pt x="10637" y="87"/>
                  <a:pt x="10465" y="260"/>
                </a:cubicBezTo>
                <a:lnTo>
                  <a:pt x="6869" y="3859"/>
                </a:lnTo>
                <a:lnTo>
                  <a:pt x="5982" y="4742"/>
                </a:lnTo>
                <a:lnTo>
                  <a:pt x="5110" y="3874"/>
                </a:lnTo>
                <a:lnTo>
                  <a:pt x="1496" y="260"/>
                </a:lnTo>
                <a:cubicBezTo>
                  <a:pt x="1342" y="153"/>
                  <a:pt x="1165" y="102"/>
                  <a:pt x="990" y="102"/>
                </a:cubicBezTo>
                <a:cubicBezTo>
                  <a:pt x="731" y="102"/>
                  <a:pt x="475" y="214"/>
                  <a:pt x="297" y="427"/>
                </a:cubicBezTo>
                <a:cubicBezTo>
                  <a:pt x="1" y="783"/>
                  <a:pt x="27" y="1306"/>
                  <a:pt x="353" y="1636"/>
                </a:cubicBezTo>
                <a:lnTo>
                  <a:pt x="5388" y="6675"/>
                </a:lnTo>
                <a:cubicBezTo>
                  <a:pt x="5561" y="6846"/>
                  <a:pt x="5785" y="6931"/>
                  <a:pt x="6010" y="6931"/>
                </a:cubicBezTo>
                <a:cubicBezTo>
                  <a:pt x="6234" y="6931"/>
                  <a:pt x="6459" y="6846"/>
                  <a:pt x="6632" y="6675"/>
                </a:cubicBezTo>
                <a:lnTo>
                  <a:pt x="11667" y="1636"/>
                </a:lnTo>
                <a:cubicBezTo>
                  <a:pt x="12019" y="1250"/>
                  <a:pt x="12038" y="668"/>
                  <a:pt x="11711" y="260"/>
                </a:cubicBezTo>
                <a:cubicBezTo>
                  <a:pt x="11539" y="87"/>
                  <a:pt x="11313" y="1"/>
                  <a:pt x="11088" y="1"/>
                </a:cubicBezTo>
                <a:close/>
              </a:path>
            </a:pathLst>
          </a:cu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3144;p16">
            <a:extLst>
              <a:ext uri="{FF2B5EF4-FFF2-40B4-BE49-F238E27FC236}">
                <a16:creationId xmlns:a16="http://schemas.microsoft.com/office/drawing/2014/main" id="{24EF2CB4-BFF6-4635-B5E8-58C2B007C9F2}"/>
              </a:ext>
            </a:extLst>
          </p:cNvPr>
          <p:cNvSpPr/>
          <p:nvPr/>
        </p:nvSpPr>
        <p:spPr>
          <a:xfrm>
            <a:off x="7548093" y="4855982"/>
            <a:ext cx="308050" cy="177447"/>
          </a:xfrm>
          <a:custGeom>
            <a:avLst/>
            <a:gdLst/>
            <a:ahLst/>
            <a:cxnLst/>
            <a:rect l="l" t="t" r="r" b="b"/>
            <a:pathLst>
              <a:path w="12034" h="6932" extrusionOk="0">
                <a:moveTo>
                  <a:pt x="11086" y="1"/>
                </a:moveTo>
                <a:cubicBezTo>
                  <a:pt x="10860" y="1"/>
                  <a:pt x="10635" y="87"/>
                  <a:pt x="10464" y="260"/>
                </a:cubicBezTo>
                <a:lnTo>
                  <a:pt x="6865" y="3859"/>
                </a:lnTo>
                <a:lnTo>
                  <a:pt x="5978" y="4742"/>
                </a:lnTo>
                <a:lnTo>
                  <a:pt x="5110" y="3874"/>
                </a:lnTo>
                <a:lnTo>
                  <a:pt x="1495" y="260"/>
                </a:lnTo>
                <a:cubicBezTo>
                  <a:pt x="1341" y="153"/>
                  <a:pt x="1165" y="102"/>
                  <a:pt x="989" y="102"/>
                </a:cubicBezTo>
                <a:cubicBezTo>
                  <a:pt x="730" y="102"/>
                  <a:pt x="474" y="214"/>
                  <a:pt x="297" y="427"/>
                </a:cubicBezTo>
                <a:cubicBezTo>
                  <a:pt x="0" y="783"/>
                  <a:pt x="22" y="1306"/>
                  <a:pt x="349" y="1636"/>
                </a:cubicBezTo>
                <a:lnTo>
                  <a:pt x="5388" y="6675"/>
                </a:lnTo>
                <a:cubicBezTo>
                  <a:pt x="5559" y="6846"/>
                  <a:pt x="5783" y="6931"/>
                  <a:pt x="6008" y="6931"/>
                </a:cubicBezTo>
                <a:cubicBezTo>
                  <a:pt x="6233" y="6931"/>
                  <a:pt x="6458" y="6846"/>
                  <a:pt x="6631" y="6675"/>
                </a:cubicBezTo>
                <a:lnTo>
                  <a:pt x="11666" y="1636"/>
                </a:lnTo>
                <a:cubicBezTo>
                  <a:pt x="12015" y="1250"/>
                  <a:pt x="12034" y="668"/>
                  <a:pt x="11711" y="260"/>
                </a:cubicBezTo>
                <a:cubicBezTo>
                  <a:pt x="11538" y="87"/>
                  <a:pt x="11312" y="1"/>
                  <a:pt x="11086" y="1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3DAF680-03CB-431E-8A69-AFDFE71140AF}"/>
              </a:ext>
            </a:extLst>
          </p:cNvPr>
          <p:cNvSpPr txBox="1"/>
          <p:nvPr/>
        </p:nvSpPr>
        <p:spPr>
          <a:xfrm>
            <a:off x="6629961" y="5096330"/>
            <a:ext cx="231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J2SE 5.0</a:t>
            </a:r>
          </a:p>
          <a:p>
            <a:pPr algn="ctr"/>
            <a:r>
              <a:rPr lang="en-US" dirty="0"/>
              <a:t>(September 30, 2004)</a:t>
            </a:r>
          </a:p>
        </p:txBody>
      </p:sp>
      <p:sp>
        <p:nvSpPr>
          <p:cNvPr id="94" name="Google Shape;3140;p16">
            <a:extLst>
              <a:ext uri="{FF2B5EF4-FFF2-40B4-BE49-F238E27FC236}">
                <a16:creationId xmlns:a16="http://schemas.microsoft.com/office/drawing/2014/main" id="{78B034F6-0F37-443B-AA1D-D908FFC92168}"/>
              </a:ext>
            </a:extLst>
          </p:cNvPr>
          <p:cNvSpPr/>
          <p:nvPr/>
        </p:nvSpPr>
        <p:spPr>
          <a:xfrm rot="10800000">
            <a:off x="8620174" y="3405515"/>
            <a:ext cx="308152" cy="177448"/>
          </a:xfrm>
          <a:custGeom>
            <a:avLst/>
            <a:gdLst/>
            <a:ahLst/>
            <a:cxnLst/>
            <a:rect l="l" t="t" r="r" b="b"/>
            <a:pathLst>
              <a:path w="12038" h="6932" extrusionOk="0">
                <a:moveTo>
                  <a:pt x="11088" y="1"/>
                </a:moveTo>
                <a:cubicBezTo>
                  <a:pt x="10863" y="1"/>
                  <a:pt x="10637" y="87"/>
                  <a:pt x="10465" y="260"/>
                </a:cubicBezTo>
                <a:lnTo>
                  <a:pt x="6869" y="3859"/>
                </a:lnTo>
                <a:lnTo>
                  <a:pt x="5982" y="4742"/>
                </a:lnTo>
                <a:lnTo>
                  <a:pt x="5110" y="3874"/>
                </a:lnTo>
                <a:lnTo>
                  <a:pt x="1496" y="260"/>
                </a:lnTo>
                <a:cubicBezTo>
                  <a:pt x="1342" y="153"/>
                  <a:pt x="1165" y="102"/>
                  <a:pt x="990" y="102"/>
                </a:cubicBezTo>
                <a:cubicBezTo>
                  <a:pt x="731" y="102"/>
                  <a:pt x="475" y="214"/>
                  <a:pt x="297" y="427"/>
                </a:cubicBezTo>
                <a:cubicBezTo>
                  <a:pt x="1" y="783"/>
                  <a:pt x="27" y="1306"/>
                  <a:pt x="353" y="1636"/>
                </a:cubicBezTo>
                <a:lnTo>
                  <a:pt x="5388" y="6675"/>
                </a:lnTo>
                <a:cubicBezTo>
                  <a:pt x="5561" y="6846"/>
                  <a:pt x="5785" y="6931"/>
                  <a:pt x="6010" y="6931"/>
                </a:cubicBezTo>
                <a:cubicBezTo>
                  <a:pt x="6234" y="6931"/>
                  <a:pt x="6459" y="6846"/>
                  <a:pt x="6632" y="6675"/>
                </a:cubicBezTo>
                <a:lnTo>
                  <a:pt x="11667" y="1636"/>
                </a:lnTo>
                <a:cubicBezTo>
                  <a:pt x="12019" y="1250"/>
                  <a:pt x="12038" y="668"/>
                  <a:pt x="11711" y="260"/>
                </a:cubicBezTo>
                <a:cubicBezTo>
                  <a:pt x="11539" y="87"/>
                  <a:pt x="11313" y="1"/>
                  <a:pt x="11088" y="1"/>
                </a:cubicBezTo>
                <a:close/>
              </a:path>
            </a:pathLst>
          </a:custGeom>
          <a:solidFill>
            <a:srgbClr val="667E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6A922B9-92CD-4C24-AE1A-903FE876DF09}"/>
              </a:ext>
            </a:extLst>
          </p:cNvPr>
          <p:cNvSpPr txBox="1"/>
          <p:nvPr/>
        </p:nvSpPr>
        <p:spPr>
          <a:xfrm>
            <a:off x="7733499" y="2563929"/>
            <a:ext cx="2315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Java SE 6</a:t>
            </a:r>
          </a:p>
          <a:p>
            <a:pPr algn="ctr"/>
            <a:r>
              <a:rPr lang="en-US" dirty="0"/>
              <a:t>(December 11, 2006)</a:t>
            </a:r>
          </a:p>
        </p:txBody>
      </p:sp>
      <p:sp>
        <p:nvSpPr>
          <p:cNvPr id="100" name="Google Shape;3136;p16">
            <a:extLst>
              <a:ext uri="{FF2B5EF4-FFF2-40B4-BE49-F238E27FC236}">
                <a16:creationId xmlns:a16="http://schemas.microsoft.com/office/drawing/2014/main" id="{15A88DB3-E6D7-4A5B-87A6-C108CE59677C}"/>
              </a:ext>
            </a:extLst>
          </p:cNvPr>
          <p:cNvSpPr/>
          <p:nvPr/>
        </p:nvSpPr>
        <p:spPr>
          <a:xfrm>
            <a:off x="9705298" y="4874788"/>
            <a:ext cx="308075" cy="177447"/>
          </a:xfrm>
          <a:custGeom>
            <a:avLst/>
            <a:gdLst/>
            <a:ahLst/>
            <a:cxnLst/>
            <a:rect l="l" t="t" r="r" b="b"/>
            <a:pathLst>
              <a:path w="12035" h="6932" extrusionOk="0">
                <a:moveTo>
                  <a:pt x="11087" y="1"/>
                </a:moveTo>
                <a:cubicBezTo>
                  <a:pt x="10861" y="1"/>
                  <a:pt x="10636" y="87"/>
                  <a:pt x="10465" y="260"/>
                </a:cubicBezTo>
                <a:lnTo>
                  <a:pt x="6866" y="3859"/>
                </a:lnTo>
                <a:lnTo>
                  <a:pt x="5979" y="4742"/>
                </a:lnTo>
                <a:lnTo>
                  <a:pt x="5110" y="3874"/>
                </a:lnTo>
                <a:lnTo>
                  <a:pt x="1496" y="260"/>
                </a:lnTo>
                <a:cubicBezTo>
                  <a:pt x="1342" y="153"/>
                  <a:pt x="1166" y="102"/>
                  <a:pt x="990" y="102"/>
                </a:cubicBezTo>
                <a:cubicBezTo>
                  <a:pt x="731" y="102"/>
                  <a:pt x="475" y="214"/>
                  <a:pt x="298" y="427"/>
                </a:cubicBezTo>
                <a:cubicBezTo>
                  <a:pt x="1" y="783"/>
                  <a:pt x="23" y="1306"/>
                  <a:pt x="350" y="1636"/>
                </a:cubicBezTo>
                <a:lnTo>
                  <a:pt x="5389" y="6675"/>
                </a:lnTo>
                <a:cubicBezTo>
                  <a:pt x="5559" y="6846"/>
                  <a:pt x="5784" y="6931"/>
                  <a:pt x="6009" y="6931"/>
                </a:cubicBezTo>
                <a:cubicBezTo>
                  <a:pt x="6234" y="6931"/>
                  <a:pt x="6459" y="6846"/>
                  <a:pt x="6632" y="6675"/>
                </a:cubicBezTo>
                <a:lnTo>
                  <a:pt x="11667" y="1636"/>
                </a:lnTo>
                <a:cubicBezTo>
                  <a:pt x="12016" y="1250"/>
                  <a:pt x="12034" y="668"/>
                  <a:pt x="11712" y="260"/>
                </a:cubicBezTo>
                <a:cubicBezTo>
                  <a:pt x="11539" y="87"/>
                  <a:pt x="11313" y="1"/>
                  <a:pt x="11087" y="1"/>
                </a:cubicBezTo>
                <a:close/>
              </a:path>
            </a:pathLst>
          </a:custGeom>
          <a:solidFill>
            <a:srgbClr val="A5B7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9E72EC3-3382-4CC8-ADE9-853A1711E354}"/>
              </a:ext>
            </a:extLst>
          </p:cNvPr>
          <p:cNvSpPr txBox="1"/>
          <p:nvPr/>
        </p:nvSpPr>
        <p:spPr>
          <a:xfrm>
            <a:off x="9686448" y="5045810"/>
            <a:ext cx="386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024F88-FB96-466A-AE8B-3CA8160E214B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FCA190-FC0B-4B8D-8BF8-6C8550031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75568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Constructor in java is a special type of method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That is used to initialize the object.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3899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The constructor has the same name with the class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03943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There is no return type (even void)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8477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Every class has a constructor.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8252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Constructors could have parameters or not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1942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9525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Use </a:t>
            </a:r>
            <a:r>
              <a:rPr lang="en-US" sz="54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new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 keyword to initialize an object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(automatic call a constructor)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9544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1000659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Default Constructor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063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By default,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Every class has a public constructor with no parameter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87557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551837"/>
            <a:ext cx="10226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If you declare a constructor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Java will remove the default constructor.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75277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Constructor Labs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844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804981" y="2967335"/>
            <a:ext cx="25960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5400" b="1" dirty="0">
                <a:latin typeface="Aldhabi" pitchFamily="2" charset="-78"/>
                <a:cs typeface="Aldhabi" pitchFamily="2" charset="-78"/>
              </a:rPr>
              <a:t>Java</a:t>
            </a:r>
            <a:r>
              <a:rPr lang="en-US" sz="4400" b="1" dirty="0">
                <a:latin typeface="Aldhabi" pitchFamily="2" charset="-78"/>
                <a:cs typeface="Aldhabi" pitchFamily="2" charset="-78"/>
              </a:rPr>
              <a:t> 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Features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48643"/>
            <a:ext cx="1360714" cy="136071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5D3B944-33B7-4E4B-B105-25DCFFC90A84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C407702-8E28-4778-94F7-3398B7E26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39129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Getters and Setters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2415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Always set attributes as private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3503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2946339" y="0"/>
            <a:ext cx="72181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Setters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973036" y="2210937"/>
            <a:ext cx="87812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Use to set values for attributes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It must be public void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3600" dirty="0">
              <a:latin typeface="Aldhabi" pitchFamily="2" charset="-78"/>
              <a:cs typeface="Aldhabi" pitchFamily="2" charset="-78"/>
            </a:endParaRPr>
          </a:p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Public void 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setAttributeName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(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Attribute_Data_Type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 new Value(){</a:t>
            </a:r>
          </a:p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	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this.attributeName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 = new Value;</a:t>
            </a:r>
          </a:p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1345555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2946339" y="0"/>
            <a:ext cx="72181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Getters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973036" y="2210937"/>
            <a:ext cx="87812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Use to get attribute values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It must be </a:t>
            </a:r>
            <a:r>
              <a:rPr lang="en-US" sz="36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public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 and </a:t>
            </a:r>
            <a:r>
              <a:rPr lang="en-US" sz="36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no parameter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3600" dirty="0">
              <a:latin typeface="Aldhabi" pitchFamily="2" charset="-78"/>
              <a:cs typeface="Aldhabi" pitchFamily="2" charset="-78"/>
            </a:endParaRPr>
          </a:p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Public 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Attribute_Data_Type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 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getAttributeName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(){</a:t>
            </a:r>
          </a:p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	return </a:t>
            </a:r>
            <a:r>
              <a:rPr lang="en-US" sz="3600" dirty="0" err="1">
                <a:latin typeface="Aldhabi" pitchFamily="2" charset="-78"/>
                <a:cs typeface="Aldhabi" pitchFamily="2" charset="-78"/>
              </a:rPr>
              <a:t>this.attributeName</a:t>
            </a:r>
            <a:r>
              <a:rPr lang="en-US" sz="3600" dirty="0">
                <a:latin typeface="Aldhabi" pitchFamily="2" charset="-78"/>
                <a:cs typeface="Aldhabi" pitchFamily="2" charset="-78"/>
              </a:rPr>
              <a:t>;</a:t>
            </a:r>
          </a:p>
          <a:p>
            <a:pPr algn="l"/>
            <a:r>
              <a:rPr lang="en-US" sz="3600" dirty="0">
                <a:latin typeface="Aldhabi" pitchFamily="2" charset="-78"/>
                <a:cs typeface="Aldhabi" pitchFamily="2" charset="-78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4099719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Getters and Setters Lab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74885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Generate Getters and Setters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973036" y="2672601"/>
            <a:ext cx="87812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Alt + Shift + S -&gt; R -&gt; select options we wants to generate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Or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Click Right Mouse -&gt; Source -&gt; Generate Getters and Setters -&gt; ….</a:t>
            </a:r>
          </a:p>
        </p:txBody>
      </p:sp>
    </p:spTree>
    <p:extLst>
      <p:ext uri="{BB962C8B-B14F-4D97-AF65-F5344CB8AC3E}">
        <p14:creationId xmlns:p14="http://schemas.microsoft.com/office/powerpoint/2010/main" val="95055810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Interface Definition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3043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679490" y="2551837"/>
            <a:ext cx="10869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An interface is a reference type in Java. It is similar to class.</a:t>
            </a:r>
          </a:p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It is a collection of abstract methods.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63853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Interface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372011" y="1493251"/>
            <a:ext cx="720048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 err="1">
                <a:latin typeface="Aldhabi" pitchFamily="2" charset="-78"/>
                <a:cs typeface="Aldhabi" pitchFamily="2" charset="-78"/>
              </a:rPr>
              <a:t>Access_Modifier</a:t>
            </a:r>
            <a:r>
              <a:rPr lang="en-US" sz="3200" dirty="0">
                <a:latin typeface="Aldhabi" pitchFamily="2" charset="-78"/>
                <a:cs typeface="Aldhabi" pitchFamily="2" charset="-78"/>
              </a:rPr>
              <a:t> interface </a:t>
            </a:r>
            <a:r>
              <a:rPr lang="en-US" sz="3200" dirty="0" err="1">
                <a:latin typeface="Aldhabi" pitchFamily="2" charset="-78"/>
                <a:cs typeface="Aldhabi" pitchFamily="2" charset="-78"/>
              </a:rPr>
              <a:t>Interface_Name</a:t>
            </a:r>
            <a:r>
              <a:rPr lang="en-US" sz="3200" dirty="0">
                <a:latin typeface="Aldhabi" pitchFamily="2" charset="-78"/>
                <a:cs typeface="Aldhabi" pitchFamily="2" charset="-78"/>
              </a:rPr>
              <a:t>{</a:t>
            </a:r>
          </a:p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	// interface </a:t>
            </a:r>
            <a:r>
              <a:rPr lang="en-US" sz="3200" dirty="0" err="1">
                <a:latin typeface="Aldhabi" pitchFamily="2" charset="-78"/>
                <a:cs typeface="Aldhabi" pitchFamily="2" charset="-78"/>
              </a:rPr>
              <a:t>body:attributes</a:t>
            </a:r>
            <a:r>
              <a:rPr lang="en-US" sz="3200" dirty="0">
                <a:latin typeface="Aldhabi" pitchFamily="2" charset="-78"/>
                <a:cs typeface="Aldhabi" pitchFamily="2" charset="-78"/>
              </a:rPr>
              <a:t> vs methods</a:t>
            </a:r>
          </a:p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}</a:t>
            </a:r>
          </a:p>
          <a:p>
            <a:pPr algn="l"/>
            <a:endParaRPr lang="en-US" sz="3200" dirty="0">
              <a:latin typeface="Aldhabi" pitchFamily="2" charset="-78"/>
              <a:cs typeface="Aldhabi" pitchFamily="2" charset="-78"/>
            </a:endParaRPr>
          </a:p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Package fa;</a:t>
            </a:r>
          </a:p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Public interface </a:t>
            </a:r>
            <a:r>
              <a:rPr lang="en-US" sz="3200" dirty="0" err="1">
                <a:latin typeface="Aldhabi" pitchFamily="2" charset="-78"/>
                <a:cs typeface="Aldhabi" pitchFamily="2" charset="-78"/>
              </a:rPr>
              <a:t>FresherAcademy</a:t>
            </a:r>
            <a:r>
              <a:rPr lang="en-US" sz="3200" dirty="0">
                <a:latin typeface="Aldhabi" pitchFamily="2" charset="-78"/>
                <a:cs typeface="Aldhabi" pitchFamily="2" charset="-78"/>
              </a:rPr>
              <a:t>{</a:t>
            </a:r>
          </a:p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	public static final String NAME = “Fresher Academy”</a:t>
            </a:r>
          </a:p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	public abstract void </a:t>
            </a:r>
            <a:r>
              <a:rPr lang="en-US" sz="3200" dirty="0" err="1">
                <a:latin typeface="Aldhabi" pitchFamily="2" charset="-78"/>
                <a:cs typeface="Aldhabi" pitchFamily="2" charset="-78"/>
              </a:rPr>
              <a:t>shareContent</a:t>
            </a:r>
            <a:r>
              <a:rPr lang="en-US" sz="3200" dirty="0">
                <a:latin typeface="Aldhabi" pitchFamily="2" charset="-78"/>
                <a:cs typeface="Aldhabi" pitchFamily="2" charset="-78"/>
              </a:rPr>
              <a:t>();</a:t>
            </a:r>
          </a:p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3506160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Interface attributes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125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2F7A3D9-A4AD-4585-A2D6-E5818D199C47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AEFBAE-7448-4961-911F-ADF2F7D02681}"/>
              </a:ext>
            </a:extLst>
          </p:cNvPr>
          <p:cNvSpPr txBox="1"/>
          <p:nvPr/>
        </p:nvSpPr>
        <p:spPr>
          <a:xfrm>
            <a:off x="3551621" y="35524"/>
            <a:ext cx="50887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Key Java Features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555A0241-F4EC-43D6-87B8-AE72F9E9D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516" y="-82761"/>
            <a:ext cx="1524484" cy="15244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6F2E0E-03B4-414D-ADE2-0F4F78A778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BDA4EA30-EF6B-4031-8B96-400432895B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2462463"/>
              </p:ext>
            </p:extLst>
          </p:nvPr>
        </p:nvGraphicFramePr>
        <p:xfrm>
          <a:off x="2763345" y="1795518"/>
          <a:ext cx="6665310" cy="46721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581ECCC-318F-4701-890F-F400DB3C39D1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58F0A04-C303-4455-B4D9-6E0DEB7379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28832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668356" y="2967335"/>
            <a:ext cx="10869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public static final </a:t>
            </a:r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Data_Type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 ATTR_NAME = Value;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55598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Interface methods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9469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668356" y="2967335"/>
            <a:ext cx="10869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public abstract </a:t>
            </a:r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Return_Type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 </a:t>
            </a:r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Method_Name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([</a:t>
            </a:r>
            <a:r>
              <a:rPr lang="en-US" sz="5400" b="1" dirty="0" err="1">
                <a:latin typeface="Aldhabi" pitchFamily="2" charset="-78"/>
                <a:cs typeface="Aldhabi" pitchFamily="2" charset="-78"/>
              </a:rPr>
              <a:t>params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]);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30937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Interface Lab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68083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Abstract Class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17538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668356" y="2967335"/>
            <a:ext cx="10869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 class that is declared with abstract keyword.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22373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Interface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360714" y="1358963"/>
            <a:ext cx="7239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Abstract classes may or may not contain abstract methods.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If a class has at least one abstract method, then the class must be declared abstract.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If a class is declared abstract, it cannot be instantiated.</a:t>
            </a:r>
          </a:p>
          <a:p>
            <a:pPr algn="l"/>
            <a:endParaRPr lang="en-US" sz="3000" dirty="0">
              <a:latin typeface="Aldhabi" pitchFamily="2" charset="-78"/>
              <a:cs typeface="Aldhabi" pitchFamily="2" charset="-78"/>
            </a:endParaRPr>
          </a:p>
          <a:p>
            <a:pPr algn="l"/>
            <a:r>
              <a:rPr lang="en-US" sz="3000" dirty="0">
                <a:latin typeface="Aldhabi" pitchFamily="2" charset="-78"/>
                <a:cs typeface="Aldhabi" pitchFamily="2" charset="-78"/>
              </a:rPr>
              <a:t>public abstract class </a:t>
            </a:r>
            <a:r>
              <a:rPr lang="en-US" sz="3000" dirty="0" err="1">
                <a:latin typeface="Aldhabi" pitchFamily="2" charset="-78"/>
                <a:cs typeface="Aldhabi" pitchFamily="2" charset="-78"/>
              </a:rPr>
              <a:t>FresherAcademy</a:t>
            </a:r>
            <a:r>
              <a:rPr lang="en-US" sz="3000" dirty="0">
                <a:latin typeface="Aldhabi" pitchFamily="2" charset="-78"/>
                <a:cs typeface="Aldhabi" pitchFamily="2" charset="-78"/>
              </a:rPr>
              <a:t>{</a:t>
            </a:r>
          </a:p>
          <a:p>
            <a:pPr algn="l"/>
            <a:r>
              <a:rPr lang="en-US" sz="3000" dirty="0">
                <a:latin typeface="Aldhabi" pitchFamily="2" charset="-78"/>
                <a:cs typeface="Aldhabi" pitchFamily="2" charset="-78"/>
              </a:rPr>
              <a:t>	String message;</a:t>
            </a:r>
          </a:p>
          <a:p>
            <a:pPr algn="l"/>
            <a:r>
              <a:rPr lang="en-US" sz="3000" dirty="0">
                <a:latin typeface="Aldhabi" pitchFamily="2" charset="-78"/>
                <a:cs typeface="Aldhabi" pitchFamily="2" charset="-78"/>
              </a:rPr>
              <a:t>	public abstract void study();</a:t>
            </a:r>
          </a:p>
          <a:p>
            <a:pPr algn="l"/>
            <a:r>
              <a:rPr lang="en-US" sz="3000" dirty="0">
                <a:latin typeface="Aldhabi" pitchFamily="2" charset="-78"/>
                <a:cs typeface="Aldhabi" pitchFamily="2" charset="-78"/>
              </a:rPr>
              <a:t>	public void </a:t>
            </a:r>
            <a:r>
              <a:rPr lang="en-US" sz="3000" dirty="0" err="1">
                <a:latin typeface="Aldhabi" pitchFamily="2" charset="-78"/>
                <a:cs typeface="Aldhabi" pitchFamily="2" charset="-78"/>
              </a:rPr>
              <a:t>showMessage</a:t>
            </a:r>
            <a:r>
              <a:rPr lang="en-US" sz="3000" dirty="0">
                <a:latin typeface="Aldhabi" pitchFamily="2" charset="-78"/>
                <a:cs typeface="Aldhabi" pitchFamily="2" charset="-78"/>
              </a:rPr>
              <a:t>(){</a:t>
            </a:r>
          </a:p>
          <a:p>
            <a:pPr algn="l"/>
            <a:r>
              <a:rPr lang="en-US" sz="3000" dirty="0">
                <a:latin typeface="Aldhabi" pitchFamily="2" charset="-78"/>
                <a:cs typeface="Aldhabi" pitchFamily="2" charset="-78"/>
              </a:rPr>
              <a:t>		</a:t>
            </a:r>
            <a:r>
              <a:rPr lang="en-US" sz="3000" dirty="0" err="1">
                <a:latin typeface="Aldhabi" pitchFamily="2" charset="-78"/>
                <a:cs typeface="Aldhabi" pitchFamily="2" charset="-78"/>
              </a:rPr>
              <a:t>System.out.println</a:t>
            </a:r>
            <a:r>
              <a:rPr lang="en-US" sz="3000" dirty="0">
                <a:latin typeface="Aldhabi" pitchFamily="2" charset="-78"/>
                <a:cs typeface="Aldhabi" pitchFamily="2" charset="-78"/>
              </a:rPr>
              <a:t>(message);</a:t>
            </a:r>
          </a:p>
          <a:p>
            <a:pPr algn="l"/>
            <a:r>
              <a:rPr lang="en-US" sz="3000" dirty="0">
                <a:latin typeface="Aldhabi" pitchFamily="2" charset="-78"/>
                <a:cs typeface="Aldhabi" pitchFamily="2" charset="-78"/>
              </a:rPr>
              <a:t>	}</a:t>
            </a:r>
          </a:p>
          <a:p>
            <a:pPr algn="l"/>
            <a:r>
              <a:rPr lang="en-US" sz="3000" dirty="0">
                <a:latin typeface="Aldhabi" pitchFamily="2" charset="-78"/>
                <a:cs typeface="Aldhabi" pitchFamily="2" charset="-78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0126480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Abstract Class Lab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1939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Inheritance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87275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How to reuse class resources (variables and methods)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201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4804981" y="2967335"/>
            <a:ext cx="33178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5400" b="1" dirty="0">
                <a:latin typeface="Aldhabi" pitchFamily="2" charset="-78"/>
                <a:cs typeface="Aldhabi" pitchFamily="2" charset="-78"/>
              </a:rPr>
              <a:t>Java</a:t>
            </a:r>
            <a:r>
              <a:rPr lang="en-US" sz="4400" b="1" dirty="0">
                <a:latin typeface="Aldhabi" pitchFamily="2" charset="-78"/>
                <a:cs typeface="Aldhabi" pitchFamily="2" charset="-78"/>
              </a:rPr>
              <a:t> </a:t>
            </a:r>
            <a:r>
              <a:rPr lang="en-US" sz="5400" b="1" dirty="0">
                <a:latin typeface="Aldhabi" pitchFamily="2" charset="-78"/>
                <a:cs typeface="Aldhabi" pitchFamily="2" charset="-78"/>
              </a:rPr>
              <a:t>Installation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04756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Interface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360713" y="1358963"/>
            <a:ext cx="1053192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Use two keywords: extends and implements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Inherited resources depends on the access modifiers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By default, every class is inherited default constructor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All Java classes inherit the Object class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Super class/sub class; parent class. Child class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>
                <a:latin typeface="Aldhabi" pitchFamily="2" charset="-78"/>
                <a:cs typeface="Aldhabi" pitchFamily="2" charset="-78"/>
              </a:rPr>
              <a:t>A class extends an abstract class or implements an interface, it must override all abstract methods and implement the body</a:t>
            </a:r>
          </a:p>
        </p:txBody>
      </p:sp>
      <p:sp>
        <p:nvSpPr>
          <p:cNvPr id="2" name="Google Shape;392;p14">
            <a:extLst>
              <a:ext uri="{FF2B5EF4-FFF2-40B4-BE49-F238E27FC236}">
                <a16:creationId xmlns:a16="http://schemas.microsoft.com/office/drawing/2014/main" id="{72C940A4-B7F3-4AC5-99E1-742C0CFA4F7F}"/>
              </a:ext>
            </a:extLst>
          </p:cNvPr>
          <p:cNvSpPr/>
          <p:nvPr/>
        </p:nvSpPr>
        <p:spPr>
          <a:xfrm>
            <a:off x="1360713" y="4753365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Class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3" name="Google Shape;392;p14">
            <a:extLst>
              <a:ext uri="{FF2B5EF4-FFF2-40B4-BE49-F238E27FC236}">
                <a16:creationId xmlns:a16="http://schemas.microsoft.com/office/drawing/2014/main" id="{54D103B7-D712-4CD2-82FA-FA8DDB919059}"/>
              </a:ext>
            </a:extLst>
          </p:cNvPr>
          <p:cNvSpPr/>
          <p:nvPr/>
        </p:nvSpPr>
        <p:spPr>
          <a:xfrm>
            <a:off x="1360712" y="5925233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Class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3" name="Google Shape;392;p14">
            <a:extLst>
              <a:ext uri="{FF2B5EF4-FFF2-40B4-BE49-F238E27FC236}">
                <a16:creationId xmlns:a16="http://schemas.microsoft.com/office/drawing/2014/main" id="{9EFD9DEB-73D9-4C3B-88B1-4711837B78F5}"/>
              </a:ext>
            </a:extLst>
          </p:cNvPr>
          <p:cNvSpPr/>
          <p:nvPr/>
        </p:nvSpPr>
        <p:spPr>
          <a:xfrm>
            <a:off x="5437672" y="4753365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Interface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5" name="Google Shape;392;p14">
            <a:extLst>
              <a:ext uri="{FF2B5EF4-FFF2-40B4-BE49-F238E27FC236}">
                <a16:creationId xmlns:a16="http://schemas.microsoft.com/office/drawing/2014/main" id="{60D5CF09-0B9B-4849-8886-77C2C08F73D1}"/>
              </a:ext>
            </a:extLst>
          </p:cNvPr>
          <p:cNvSpPr/>
          <p:nvPr/>
        </p:nvSpPr>
        <p:spPr>
          <a:xfrm>
            <a:off x="5437671" y="5925233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Class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7" name="Google Shape;392;p14">
            <a:extLst>
              <a:ext uri="{FF2B5EF4-FFF2-40B4-BE49-F238E27FC236}">
                <a16:creationId xmlns:a16="http://schemas.microsoft.com/office/drawing/2014/main" id="{AE65D00D-88ED-4E11-9C53-4A149A3B7161}"/>
              </a:ext>
            </a:extLst>
          </p:cNvPr>
          <p:cNvSpPr/>
          <p:nvPr/>
        </p:nvSpPr>
        <p:spPr>
          <a:xfrm>
            <a:off x="9514634" y="4682950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Interface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9" name="Google Shape;392;p14">
            <a:extLst>
              <a:ext uri="{FF2B5EF4-FFF2-40B4-BE49-F238E27FC236}">
                <a16:creationId xmlns:a16="http://schemas.microsoft.com/office/drawing/2014/main" id="{8018FEAB-6C14-4D4B-8A35-816A26291D85}"/>
              </a:ext>
            </a:extLst>
          </p:cNvPr>
          <p:cNvSpPr/>
          <p:nvPr/>
        </p:nvSpPr>
        <p:spPr>
          <a:xfrm>
            <a:off x="9514633" y="5854818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interface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310DBD7-826F-4390-8180-61B20C415E00}"/>
              </a:ext>
            </a:extLst>
          </p:cNvPr>
          <p:cNvCxnSpPr>
            <a:cxnSpLocks/>
          </p:cNvCxnSpPr>
          <p:nvPr/>
        </p:nvCxnSpPr>
        <p:spPr>
          <a:xfrm flipV="1">
            <a:off x="2054677" y="5279571"/>
            <a:ext cx="0" cy="571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4A7C19C-7A0E-4480-8663-F33969A3FF30}"/>
              </a:ext>
            </a:extLst>
          </p:cNvPr>
          <p:cNvCxnSpPr>
            <a:cxnSpLocks/>
          </p:cNvCxnSpPr>
          <p:nvPr/>
        </p:nvCxnSpPr>
        <p:spPr>
          <a:xfrm flipV="1">
            <a:off x="6233689" y="5279571"/>
            <a:ext cx="0" cy="571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A296769-94D2-4CB5-88C9-7E1EB704C9AE}"/>
              </a:ext>
            </a:extLst>
          </p:cNvPr>
          <p:cNvCxnSpPr>
            <a:cxnSpLocks/>
          </p:cNvCxnSpPr>
          <p:nvPr/>
        </p:nvCxnSpPr>
        <p:spPr>
          <a:xfrm flipV="1">
            <a:off x="10327495" y="5209156"/>
            <a:ext cx="0" cy="571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5E2621-2E46-4D75-9169-BE14D0566E01}"/>
              </a:ext>
            </a:extLst>
          </p:cNvPr>
          <p:cNvSpPr txBox="1"/>
          <p:nvPr/>
        </p:nvSpPr>
        <p:spPr>
          <a:xfrm>
            <a:off x="2225929" y="5417736"/>
            <a:ext cx="1110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extends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1D704B-7B4D-468F-BABB-447623E79A34}"/>
              </a:ext>
            </a:extLst>
          </p:cNvPr>
          <p:cNvSpPr txBox="1"/>
          <p:nvPr/>
        </p:nvSpPr>
        <p:spPr>
          <a:xfrm>
            <a:off x="6404940" y="5411323"/>
            <a:ext cx="1581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implements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FCAB7E-E723-4FF7-9E2B-30ABDAD275E1}"/>
              </a:ext>
            </a:extLst>
          </p:cNvPr>
          <p:cNvSpPr txBox="1"/>
          <p:nvPr/>
        </p:nvSpPr>
        <p:spPr>
          <a:xfrm>
            <a:off x="10414318" y="5347321"/>
            <a:ext cx="1219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extends</a:t>
            </a:r>
          </a:p>
        </p:txBody>
      </p:sp>
    </p:spTree>
    <p:extLst>
      <p:ext uri="{BB962C8B-B14F-4D97-AF65-F5344CB8AC3E}">
        <p14:creationId xmlns:p14="http://schemas.microsoft.com/office/powerpoint/2010/main" val="3167965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Inheritance increases the </a:t>
            </a:r>
            <a:r>
              <a:rPr lang="en-US" sz="5400" b="1" dirty="0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Reusability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34347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Inheritance lab</a:t>
            </a:r>
            <a:endParaRPr lang="en-US" sz="5400" b="1" dirty="0">
              <a:solidFill>
                <a:srgbClr val="7030A0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52982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Abstraction</a:t>
            </a:r>
            <a:endParaRPr lang="en-US" sz="5400" b="1" dirty="0">
              <a:solidFill>
                <a:srgbClr val="7030A0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39469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Abstraction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360713" y="1358963"/>
            <a:ext cx="1053192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Abstraction is a process of  hiding the implementation details from the user, only the functionality will be provided to the user.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Achieved by using abstract classes or interfaces.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All subclass must implement abstract methods from abstract cases or interface</a:t>
            </a:r>
          </a:p>
          <a:p>
            <a:pPr algn="l"/>
            <a:r>
              <a:rPr lang="en-US" sz="2800" dirty="0">
                <a:latin typeface="Aldhabi" pitchFamily="2" charset="-78"/>
                <a:cs typeface="Aldhabi" pitchFamily="2" charset="-78"/>
              </a:rPr>
              <a:t>However, the method signature or APIs are the same.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latin typeface="Aldhabi" pitchFamily="2" charset="-78"/>
                <a:cs typeface="Aldhabi" pitchFamily="2" charset="-78"/>
              </a:rPr>
              <a:t>Abstraction hides the details of objects, the detailed of  implementation, the details of how to operate.</a:t>
            </a:r>
          </a:p>
          <a:p>
            <a:pPr algn="l"/>
            <a:r>
              <a:rPr lang="en-US" sz="2800" dirty="0">
                <a:latin typeface="Aldhabi" pitchFamily="2" charset="-78"/>
                <a:cs typeface="Aldhabi" pitchFamily="2" charset="-78"/>
              </a:rPr>
              <a:t>The users just care about the APIs, the results or the outputs</a:t>
            </a:r>
          </a:p>
        </p:txBody>
      </p:sp>
      <p:sp>
        <p:nvSpPr>
          <p:cNvPr id="2" name="Google Shape;392;p14">
            <a:extLst>
              <a:ext uri="{FF2B5EF4-FFF2-40B4-BE49-F238E27FC236}">
                <a16:creationId xmlns:a16="http://schemas.microsoft.com/office/drawing/2014/main" id="{72C940A4-B7F3-4AC5-99E1-742C0CFA4F7F}"/>
              </a:ext>
            </a:extLst>
          </p:cNvPr>
          <p:cNvSpPr/>
          <p:nvPr/>
        </p:nvSpPr>
        <p:spPr>
          <a:xfrm>
            <a:off x="1360713" y="4753365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Class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3" name="Google Shape;392;p14">
            <a:extLst>
              <a:ext uri="{FF2B5EF4-FFF2-40B4-BE49-F238E27FC236}">
                <a16:creationId xmlns:a16="http://schemas.microsoft.com/office/drawing/2014/main" id="{54D103B7-D712-4CD2-82FA-FA8DDB919059}"/>
              </a:ext>
            </a:extLst>
          </p:cNvPr>
          <p:cNvSpPr/>
          <p:nvPr/>
        </p:nvSpPr>
        <p:spPr>
          <a:xfrm>
            <a:off x="1360712" y="5925233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Class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3" name="Google Shape;392;p14">
            <a:extLst>
              <a:ext uri="{FF2B5EF4-FFF2-40B4-BE49-F238E27FC236}">
                <a16:creationId xmlns:a16="http://schemas.microsoft.com/office/drawing/2014/main" id="{9EFD9DEB-73D9-4C3B-88B1-4711837B78F5}"/>
              </a:ext>
            </a:extLst>
          </p:cNvPr>
          <p:cNvSpPr/>
          <p:nvPr/>
        </p:nvSpPr>
        <p:spPr>
          <a:xfrm>
            <a:off x="5437672" y="4753365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Interface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5" name="Google Shape;392;p14">
            <a:extLst>
              <a:ext uri="{FF2B5EF4-FFF2-40B4-BE49-F238E27FC236}">
                <a16:creationId xmlns:a16="http://schemas.microsoft.com/office/drawing/2014/main" id="{60D5CF09-0B9B-4849-8886-77C2C08F73D1}"/>
              </a:ext>
            </a:extLst>
          </p:cNvPr>
          <p:cNvSpPr/>
          <p:nvPr/>
        </p:nvSpPr>
        <p:spPr>
          <a:xfrm>
            <a:off x="5437671" y="5925233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Class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7" name="Google Shape;392;p14">
            <a:extLst>
              <a:ext uri="{FF2B5EF4-FFF2-40B4-BE49-F238E27FC236}">
                <a16:creationId xmlns:a16="http://schemas.microsoft.com/office/drawing/2014/main" id="{AE65D00D-88ED-4E11-9C53-4A149A3B7161}"/>
              </a:ext>
            </a:extLst>
          </p:cNvPr>
          <p:cNvSpPr/>
          <p:nvPr/>
        </p:nvSpPr>
        <p:spPr>
          <a:xfrm>
            <a:off x="9514634" y="4682950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Interface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sp>
        <p:nvSpPr>
          <p:cNvPr id="19" name="Google Shape;392;p14">
            <a:extLst>
              <a:ext uri="{FF2B5EF4-FFF2-40B4-BE49-F238E27FC236}">
                <a16:creationId xmlns:a16="http://schemas.microsoft.com/office/drawing/2014/main" id="{8018FEAB-6C14-4D4B-8A35-816A26291D85}"/>
              </a:ext>
            </a:extLst>
          </p:cNvPr>
          <p:cNvSpPr/>
          <p:nvPr/>
        </p:nvSpPr>
        <p:spPr>
          <a:xfrm>
            <a:off x="9514633" y="5854818"/>
            <a:ext cx="1592037" cy="526206"/>
          </a:xfrm>
          <a:custGeom>
            <a:avLst/>
            <a:gdLst/>
            <a:ahLst/>
            <a:cxnLst/>
            <a:rect l="l" t="t" r="r" b="b"/>
            <a:pathLst>
              <a:path w="15736" h="2600" extrusionOk="0">
                <a:moveTo>
                  <a:pt x="201" y="1"/>
                </a:moveTo>
                <a:cubicBezTo>
                  <a:pt x="90" y="1"/>
                  <a:pt x="1" y="90"/>
                  <a:pt x="1" y="201"/>
                </a:cubicBezTo>
                <a:lnTo>
                  <a:pt x="1" y="2400"/>
                </a:lnTo>
                <a:cubicBezTo>
                  <a:pt x="1" y="2510"/>
                  <a:pt x="90" y="2600"/>
                  <a:pt x="201" y="2600"/>
                </a:cubicBezTo>
                <a:lnTo>
                  <a:pt x="15537" y="2600"/>
                </a:lnTo>
                <a:cubicBezTo>
                  <a:pt x="15646" y="2600"/>
                  <a:pt x="15735" y="2510"/>
                  <a:pt x="15735" y="2400"/>
                </a:cubicBezTo>
                <a:lnTo>
                  <a:pt x="15735" y="201"/>
                </a:lnTo>
                <a:cubicBezTo>
                  <a:pt x="15735" y="90"/>
                  <a:pt x="15646" y="1"/>
                  <a:pt x="155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bg1"/>
                </a:solidFill>
                <a:latin typeface="Aldhabi" pitchFamily="2" charset="-78"/>
                <a:cs typeface="Aldhabi" pitchFamily="2" charset="-78"/>
              </a:rPr>
              <a:t>interface</a:t>
            </a:r>
            <a:endParaRPr sz="4000" dirty="0">
              <a:solidFill>
                <a:schemeClr val="bg1"/>
              </a:solidFill>
              <a:latin typeface="Aldhabi" pitchFamily="2" charset="-78"/>
              <a:cs typeface="Aldhabi" pitchFamily="2" charset="-78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310DBD7-826F-4390-8180-61B20C415E00}"/>
              </a:ext>
            </a:extLst>
          </p:cNvPr>
          <p:cNvCxnSpPr>
            <a:cxnSpLocks/>
          </p:cNvCxnSpPr>
          <p:nvPr/>
        </p:nvCxnSpPr>
        <p:spPr>
          <a:xfrm flipV="1">
            <a:off x="2054677" y="5279571"/>
            <a:ext cx="0" cy="571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4A7C19C-7A0E-4480-8663-F33969A3FF30}"/>
              </a:ext>
            </a:extLst>
          </p:cNvPr>
          <p:cNvCxnSpPr>
            <a:cxnSpLocks/>
          </p:cNvCxnSpPr>
          <p:nvPr/>
        </p:nvCxnSpPr>
        <p:spPr>
          <a:xfrm flipV="1">
            <a:off x="6233689" y="5279571"/>
            <a:ext cx="0" cy="571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9A296769-94D2-4CB5-88C9-7E1EB704C9AE}"/>
              </a:ext>
            </a:extLst>
          </p:cNvPr>
          <p:cNvCxnSpPr>
            <a:cxnSpLocks/>
          </p:cNvCxnSpPr>
          <p:nvPr/>
        </p:nvCxnSpPr>
        <p:spPr>
          <a:xfrm flipV="1">
            <a:off x="10327495" y="5209156"/>
            <a:ext cx="0" cy="5714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E85E2621-2E46-4D75-9169-BE14D0566E01}"/>
              </a:ext>
            </a:extLst>
          </p:cNvPr>
          <p:cNvSpPr txBox="1"/>
          <p:nvPr/>
        </p:nvSpPr>
        <p:spPr>
          <a:xfrm>
            <a:off x="2116797" y="5297200"/>
            <a:ext cx="1110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extends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1D704B-7B4D-468F-BABB-447623E79A34}"/>
              </a:ext>
            </a:extLst>
          </p:cNvPr>
          <p:cNvSpPr txBox="1"/>
          <p:nvPr/>
        </p:nvSpPr>
        <p:spPr>
          <a:xfrm>
            <a:off x="6295809" y="5266295"/>
            <a:ext cx="1581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implements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BFCAB7E-E723-4FF7-9E2B-30ABDAD275E1}"/>
              </a:ext>
            </a:extLst>
          </p:cNvPr>
          <p:cNvSpPr txBox="1"/>
          <p:nvPr/>
        </p:nvSpPr>
        <p:spPr>
          <a:xfrm>
            <a:off x="10362186" y="5195880"/>
            <a:ext cx="1219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latin typeface="Aldhabi" pitchFamily="2" charset="-78"/>
                <a:cs typeface="Aldhabi" pitchFamily="2" charset="-78"/>
              </a:rPr>
              <a:t>extends</a:t>
            </a:r>
          </a:p>
        </p:txBody>
      </p:sp>
    </p:spTree>
    <p:extLst>
      <p:ext uri="{BB962C8B-B14F-4D97-AF65-F5344CB8AC3E}">
        <p14:creationId xmlns:p14="http://schemas.microsoft.com/office/powerpoint/2010/main" val="115522616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Abstraction increases the </a:t>
            </a:r>
            <a:r>
              <a:rPr lang="en-US" sz="5400" b="1" dirty="0" err="1">
                <a:solidFill>
                  <a:srgbClr val="7030A0"/>
                </a:solidFill>
                <a:latin typeface="Aldhabi" pitchFamily="2" charset="-78"/>
                <a:cs typeface="Aldhabi" pitchFamily="2" charset="-78"/>
              </a:rPr>
              <a:t>Extendability</a:t>
            </a:r>
            <a:endParaRPr lang="en-US" sz="5400" b="1" dirty="0">
              <a:solidFill>
                <a:srgbClr val="7030A0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9946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Abstraction Lab</a:t>
            </a:r>
            <a:endParaRPr lang="en-US" sz="5400" b="1" dirty="0">
              <a:solidFill>
                <a:srgbClr val="7030A0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06816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Encapsulation</a:t>
            </a:r>
            <a:endParaRPr lang="en-US" sz="5400" b="1" dirty="0">
              <a:solidFill>
                <a:srgbClr val="7030A0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57017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8BDAE983-9268-4596-9635-CEAF68DA5E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8286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948F48-B17D-47E7-BF0C-E80EA695D288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CAAE41-148F-4C97-B325-A3527132581A}"/>
              </a:ext>
            </a:extLst>
          </p:cNvPr>
          <p:cNvSpPr txBox="1"/>
          <p:nvPr/>
        </p:nvSpPr>
        <p:spPr>
          <a:xfrm>
            <a:off x="982516" y="2967335"/>
            <a:ext cx="10226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ldhabi" pitchFamily="2" charset="-78"/>
                <a:cs typeface="Aldhabi" pitchFamily="2" charset="-78"/>
              </a:rPr>
              <a:t>How to hide data</a:t>
            </a:r>
            <a:endParaRPr lang="en-US" sz="5400" b="1" dirty="0">
              <a:solidFill>
                <a:srgbClr val="7030A0"/>
              </a:solidFill>
              <a:latin typeface="Aldhabi" pitchFamily="2" charset="-78"/>
              <a:cs typeface="Aldhabi" pitchFamily="2" charset="-78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F72A1C-C18B-44E0-98D6-DE313B03E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61332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EB9459-6DE8-4837-BD8A-2FA6BEF05B60}"/>
              </a:ext>
            </a:extLst>
          </p:cNvPr>
          <p:cNvSpPr/>
          <p:nvPr/>
        </p:nvSpPr>
        <p:spPr>
          <a:xfrm>
            <a:off x="0" y="0"/>
            <a:ext cx="12192000" cy="1358963"/>
          </a:xfrm>
          <a:prstGeom prst="rect">
            <a:avLst/>
          </a:prstGeom>
          <a:solidFill>
            <a:srgbClr val="D8C58B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AD8F5E-568C-46DB-9E22-17C8C82AA30F}"/>
              </a:ext>
            </a:extLst>
          </p:cNvPr>
          <p:cNvSpPr txBox="1"/>
          <p:nvPr/>
        </p:nvSpPr>
        <p:spPr>
          <a:xfrm>
            <a:off x="1973036" y="0"/>
            <a:ext cx="81915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ldhabi" pitchFamily="2" charset="-78"/>
                <a:cs typeface="Aldhabi" pitchFamily="2" charset="-78"/>
              </a:rPr>
              <a:t>Java Abstraction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0EFD37-E960-4CE0-A8B8-737406A57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60714" cy="1360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AD2829-4BD4-466B-B3F1-DB23092DE9F9}"/>
              </a:ext>
            </a:extLst>
          </p:cNvPr>
          <p:cNvSpPr txBox="1"/>
          <p:nvPr/>
        </p:nvSpPr>
        <p:spPr>
          <a:xfrm>
            <a:off x="4444087" y="5925233"/>
            <a:ext cx="3317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solidFill>
                  <a:schemeClr val="accent1"/>
                </a:solidFill>
                <a:latin typeface="Aldhabi" pitchFamily="2" charset="-78"/>
                <a:cs typeface="Aldhabi" pitchFamily="2" charset="-78"/>
              </a:rPr>
              <a:t>Don’t Tell Me You Can’t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66C277-C3C7-44CF-A2BE-C2B21DCE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192" y="5925234"/>
            <a:ext cx="646498" cy="6464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996838-6240-483F-AF3F-0EE3441E7BE0}"/>
              </a:ext>
            </a:extLst>
          </p:cNvPr>
          <p:cNvSpPr txBox="1"/>
          <p:nvPr/>
        </p:nvSpPr>
        <p:spPr>
          <a:xfrm>
            <a:off x="1211034" y="1720840"/>
            <a:ext cx="105319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Declare attributes as private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Generate setters and getters to set and get attribute values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Other classes cannot access directly the attributes of a class.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The only way is through methods like getters and setters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Known as data hiding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600" dirty="0">
                <a:latin typeface="Aldhabi" pitchFamily="2" charset="-78"/>
                <a:cs typeface="Aldhabi" pitchFamily="2" charset="-78"/>
              </a:rPr>
              <a:t>Group classes and interfaces into packages</a:t>
            </a:r>
          </a:p>
        </p:txBody>
      </p:sp>
    </p:spTree>
    <p:extLst>
      <p:ext uri="{BB962C8B-B14F-4D97-AF65-F5344CB8AC3E}">
        <p14:creationId xmlns:p14="http://schemas.microsoft.com/office/powerpoint/2010/main" val="2662182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132</Slides>
  <Notes>126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132</vt:i4>
      </vt:variant>
    </vt:vector>
  </HeadingPairs>
  <TitlesOfParts>
    <vt:vector size="13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TRUNG KỲ- Kenneth</dc:creator>
  <cp:lastModifiedBy>TRUNG KỲ- Kenneth</cp:lastModifiedBy>
  <cp:revision>14</cp:revision>
  <dcterms:created xsi:type="dcterms:W3CDTF">2020-02-13T02:53:53Z</dcterms:created>
  <dcterms:modified xsi:type="dcterms:W3CDTF">2020-02-14T09:01:35Z</dcterms:modified>
</cp:coreProperties>
</file>

<file path=docProps/thumbnail.jpeg>
</file>